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326" r:id="rId3"/>
    <p:sldId id="343" r:id="rId4"/>
    <p:sldId id="344" r:id="rId5"/>
    <p:sldId id="341" r:id="rId6"/>
    <p:sldId id="342" r:id="rId7"/>
  </p:sldIdLst>
  <p:sldSz cx="9144000" cy="6858000" type="screen4x3"/>
  <p:notesSz cx="7104063"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5125A"/>
    <a:srgbClr val="A4631C"/>
    <a:srgbClr val="C87700"/>
    <a:srgbClr val="000066"/>
    <a:srgbClr val="009999"/>
    <a:srgbClr val="02383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1" autoAdjust="0"/>
    <p:restoredTop sz="94696" autoAdjust="0"/>
  </p:normalViewPr>
  <p:slideViewPr>
    <p:cSldViewPr>
      <p:cViewPr varScale="1">
        <p:scale>
          <a:sx n="107" d="100"/>
          <a:sy n="107" d="100"/>
        </p:scale>
        <p:origin x="198" y="51"/>
      </p:cViewPr>
      <p:guideLst>
        <p:guide orient="horz" pos="2160"/>
        <p:guide pos="2880"/>
      </p:guideLst>
    </p:cSldViewPr>
  </p:slideViewPr>
  <p:outlineViewPr>
    <p:cViewPr>
      <p:scale>
        <a:sx n="33" d="100"/>
        <a:sy n="33" d="100"/>
      </p:scale>
      <p:origin x="0" y="876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6" tIns="49529" rIns="99056" bIns="49529"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95235" name="Rectangle 3"/>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9056" tIns="49529" rIns="99056" bIns="49529"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711200" y="4860925"/>
            <a:ext cx="5683250" cy="4605338"/>
          </a:xfrm>
          <a:prstGeom prst="rect">
            <a:avLst/>
          </a:prstGeom>
          <a:noFill/>
          <a:ln w="9525">
            <a:noFill/>
            <a:miter lim="800000"/>
            <a:headEnd/>
            <a:tailEnd/>
          </a:ln>
          <a:effectLst/>
        </p:spPr>
        <p:txBody>
          <a:bodyPr vert="horz" wrap="square" lIns="99056" tIns="49529" rIns="99056" bIns="495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p:cNvSpPr>
            <a:spLocks noGrp="1" noChangeArrowheads="1"/>
          </p:cNvSpPr>
          <p:nvPr>
            <p:ph type="ftr" sz="quarter" idx="4"/>
          </p:nvPr>
        </p:nvSpPr>
        <p:spPr bwMode="auto">
          <a:xfrm>
            <a:off x="0" y="9721850"/>
            <a:ext cx="3078163" cy="511175"/>
          </a:xfrm>
          <a:prstGeom prst="rect">
            <a:avLst/>
          </a:prstGeom>
          <a:noFill/>
          <a:ln w="9525">
            <a:noFill/>
            <a:miter lim="800000"/>
            <a:headEnd/>
            <a:tailEnd/>
          </a:ln>
          <a:effectLst/>
        </p:spPr>
        <p:txBody>
          <a:bodyPr vert="horz" wrap="square" lIns="99056" tIns="49529" rIns="99056" bIns="49529"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95239" name="Rectangle 7"/>
          <p:cNvSpPr>
            <a:spLocks noGrp="1" noChangeArrowheads="1"/>
          </p:cNvSpPr>
          <p:nvPr>
            <p:ph type="sldNum" sz="quarter" idx="5"/>
          </p:nvPr>
        </p:nvSpPr>
        <p:spPr bwMode="auto">
          <a:xfrm>
            <a:off x="4024313" y="9721850"/>
            <a:ext cx="3078162" cy="511175"/>
          </a:xfrm>
          <a:prstGeom prst="rect">
            <a:avLst/>
          </a:prstGeom>
          <a:noFill/>
          <a:ln w="9525">
            <a:noFill/>
            <a:miter lim="800000"/>
            <a:headEnd/>
            <a:tailEnd/>
          </a:ln>
          <a:effectLst/>
        </p:spPr>
        <p:txBody>
          <a:bodyPr vert="horz" wrap="square" lIns="99056" tIns="49529" rIns="99056" bIns="49529" numCol="1" anchor="b" anchorCtr="0" compatLnSpc="1">
            <a:prstTxWarp prst="textNoShape">
              <a:avLst/>
            </a:prstTxWarp>
          </a:bodyPr>
          <a:lstStyle>
            <a:lvl1pPr algn="r" eaLnBrk="1" hangingPunct="1">
              <a:defRPr sz="1300"/>
            </a:lvl1pPr>
          </a:lstStyle>
          <a:p>
            <a:pPr>
              <a:defRPr/>
            </a:pPr>
            <a:fld id="{34008C4F-2270-4314-830F-CB61E0DC95E9}" type="slidenum">
              <a:rPr lang="en-US"/>
              <a:pPr>
                <a:defRPr/>
              </a:pPr>
              <a:t>‹#›</a:t>
            </a:fld>
            <a:endParaRPr lang="en-US"/>
          </a:p>
        </p:txBody>
      </p:sp>
    </p:spTree>
    <p:extLst>
      <p:ext uri="{BB962C8B-B14F-4D97-AF65-F5344CB8AC3E}">
        <p14:creationId xmlns:p14="http://schemas.microsoft.com/office/powerpoint/2010/main" val="155013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34008C4F-2270-4314-830F-CB61E0DC95E9}" type="slidenum">
              <a:rPr lang="en-US" smtClean="0"/>
              <a:pPr>
                <a:defRPr/>
              </a:pPr>
              <a:t>1</a:t>
            </a:fld>
            <a:endParaRPr lang="en-US"/>
          </a:p>
        </p:txBody>
      </p:sp>
    </p:spTree>
    <p:extLst>
      <p:ext uri="{BB962C8B-B14F-4D97-AF65-F5344CB8AC3E}">
        <p14:creationId xmlns:p14="http://schemas.microsoft.com/office/powerpoint/2010/main" val="4035985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45"/>
          <p:cNvGraphicFramePr>
            <a:graphicFrameLocks noChangeAspect="1"/>
          </p:cNvGraphicFramePr>
          <p:nvPr userDrawn="1"/>
        </p:nvGraphicFramePr>
        <p:xfrm>
          <a:off x="0" y="2159000"/>
          <a:ext cx="9144000" cy="3022600"/>
        </p:xfrm>
        <a:graphic>
          <a:graphicData uri="http://schemas.openxmlformats.org/presentationml/2006/ole">
            <mc:AlternateContent xmlns:mc="http://schemas.openxmlformats.org/markup-compatibility/2006">
              <mc:Choice xmlns:v="urn:schemas-microsoft-com:vml" Requires="v">
                <p:oleObj name="Image" r:id="rId2" imgW="17752381" imgH="7898413" progId="Photoshop.Image.7">
                  <p:embed/>
                </p:oleObj>
              </mc:Choice>
              <mc:Fallback>
                <p:oleObj name="Image" r:id="rId2" imgW="17752381" imgH="7898413" progId="Photoshop.Image.7">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t="12967" b="17944"/>
                      <a:stretch>
                        <a:fillRect/>
                      </a:stretch>
                    </p:blipFill>
                    <p:spPr bwMode="auto">
                      <a:xfrm>
                        <a:off x="0" y="2159000"/>
                        <a:ext cx="9144000" cy="3022600"/>
                      </a:xfrm>
                      <a:prstGeom prst="rect">
                        <a:avLst/>
                      </a:prstGeom>
                      <a:noFill/>
                      <a:ln w="3175">
                        <a:solidFill>
                          <a:srgbClr val="00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60" descr="SOE_vertic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43600" y="3435350"/>
            <a:ext cx="2743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55"/>
          <p:cNvSpPr>
            <a:spLocks noChangeArrowheads="1"/>
          </p:cNvSpPr>
          <p:nvPr userDrawn="1"/>
        </p:nvSpPr>
        <p:spPr bwMode="gray">
          <a:xfrm>
            <a:off x="7956550" y="1773238"/>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Oval 56"/>
          <p:cNvSpPr>
            <a:spLocks noChangeArrowheads="1"/>
          </p:cNvSpPr>
          <p:nvPr userDrawn="1"/>
        </p:nvSpPr>
        <p:spPr bwMode="gray">
          <a:xfrm>
            <a:off x="8316913" y="1773238"/>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Oval 57"/>
          <p:cNvSpPr>
            <a:spLocks noChangeArrowheads="1"/>
          </p:cNvSpPr>
          <p:nvPr userDrawn="1"/>
        </p:nvSpPr>
        <p:spPr bwMode="gray">
          <a:xfrm>
            <a:off x="8677275" y="1773238"/>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7"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50" y="0"/>
            <a:ext cx="91567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181600"/>
            <a:ext cx="9156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55"/>
          <p:cNvSpPr>
            <a:spLocks noChangeArrowheads="1"/>
          </p:cNvSpPr>
          <p:nvPr userDrawn="1"/>
        </p:nvSpPr>
        <p:spPr bwMode="gray">
          <a:xfrm>
            <a:off x="8108950" y="1828800"/>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56"/>
          <p:cNvSpPr>
            <a:spLocks noChangeArrowheads="1"/>
          </p:cNvSpPr>
          <p:nvPr userDrawn="1"/>
        </p:nvSpPr>
        <p:spPr bwMode="gray">
          <a:xfrm>
            <a:off x="8469313" y="1828800"/>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57"/>
          <p:cNvSpPr>
            <a:spLocks noChangeArrowheads="1"/>
          </p:cNvSpPr>
          <p:nvPr userDrawn="1"/>
        </p:nvSpPr>
        <p:spPr bwMode="gray">
          <a:xfrm>
            <a:off x="8829675" y="1828800"/>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Tree>
    <p:extLst>
      <p:ext uri="{BB962C8B-B14F-4D97-AF65-F5344CB8AC3E}">
        <p14:creationId xmlns:p14="http://schemas.microsoft.com/office/powerpoint/2010/main" val="348121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Line 20"/>
          <p:cNvSpPr>
            <a:spLocks noChangeShapeType="1"/>
          </p:cNvSpPr>
          <p:nvPr userDrawn="1"/>
        </p:nvSpPr>
        <p:spPr bwMode="auto">
          <a:xfrm>
            <a:off x="457200" y="6400800"/>
            <a:ext cx="8305800"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en-US"/>
          </a:p>
        </p:txBody>
      </p:sp>
      <p:sp>
        <p:nvSpPr>
          <p:cNvPr id="3" name="TextBox 2"/>
          <p:cNvSpPr txBox="1">
            <a:spLocks noChangeArrowheads="1"/>
          </p:cNvSpPr>
          <p:nvPr userDrawn="1"/>
        </p:nvSpPr>
        <p:spPr bwMode="auto">
          <a:xfrm>
            <a:off x="381000" y="6477000"/>
            <a:ext cx="213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a:solidFill>
                  <a:srgbClr val="4C7C8B"/>
                </a:solidFill>
              </a:rPr>
              <a:t>ECON747, Term I  2024-25</a:t>
            </a:r>
            <a:endParaRPr lang="en-US" dirty="0">
              <a:solidFill>
                <a:srgbClr val="4C7C8B"/>
              </a:solidFill>
            </a:endParaRPr>
          </a:p>
        </p:txBody>
      </p:sp>
      <p:sp>
        <p:nvSpPr>
          <p:cNvPr id="4" name="TextBox 3"/>
          <p:cNvSpPr txBox="1">
            <a:spLocks noChangeArrowheads="1"/>
          </p:cNvSpPr>
          <p:nvPr userDrawn="1"/>
        </p:nvSpPr>
        <p:spPr bwMode="auto">
          <a:xfrm>
            <a:off x="6705600" y="6477000"/>
            <a:ext cx="213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a:solidFill>
                  <a:srgbClr val="4C7C8B"/>
                </a:solidFill>
              </a:rPr>
              <a:t>© Zhenlin Yang, SMU</a:t>
            </a:r>
            <a:endParaRPr lang="en-US" dirty="0">
              <a:solidFill>
                <a:srgbClr val="4C7C8B"/>
              </a:solidFill>
            </a:endParaRPr>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r="-81265"/>
          <a:stretch>
            <a:fillRect/>
          </a:stretch>
        </p:blipFill>
        <p:spPr bwMode="auto">
          <a:xfrm>
            <a:off x="0" y="0"/>
            <a:ext cx="9144000" cy="733425"/>
          </a:xfrm>
          <a:prstGeom prst="rect">
            <a:avLst/>
          </a:prstGeom>
          <a:solidFill>
            <a:srgbClr val="0F6D8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a:off x="8075735" y="180201"/>
            <a:ext cx="6110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accent2">
                    <a:lumMod val="40000"/>
                    <a:lumOff val="60000"/>
                  </a:schemeClr>
                </a:solidFill>
                <a:latin typeface="Verdana" pitchFamily="34" charset="0"/>
                <a:cs typeface="Times New Roman" pitchFamily="18" charset="0"/>
              </a:rPr>
              <a:t>Lab 7</a:t>
            </a:r>
          </a:p>
        </p:txBody>
      </p:sp>
      <p:sp>
        <p:nvSpPr>
          <p:cNvPr id="7" name="Slide Number Placeholder 6"/>
          <p:cNvSpPr>
            <a:spLocks noGrp="1" noChangeArrowheads="1"/>
          </p:cNvSpPr>
          <p:nvPr>
            <p:ph type="sldNum" sz="quarter" idx="10"/>
          </p:nvPr>
        </p:nvSpPr>
        <p:spPr>
          <a:xfrm>
            <a:off x="3429000" y="6461125"/>
            <a:ext cx="2133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fld id="{C5582DC5-E3B1-4DA8-89BB-1A642695FDE1}" type="slidenum">
              <a:rPr lang="en-US"/>
              <a:pPr>
                <a:defRPr/>
              </a:pPr>
              <a:t>‹#›</a:t>
            </a:fld>
            <a:endParaRPr lang="en-US"/>
          </a:p>
        </p:txBody>
      </p:sp>
    </p:spTree>
    <p:extLst>
      <p:ext uri="{BB962C8B-B14F-4D97-AF65-F5344CB8AC3E}">
        <p14:creationId xmlns:p14="http://schemas.microsoft.com/office/powerpoint/2010/main" val="744153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0"/>
          <p:cNvSpPr>
            <a:spLocks noChangeShapeType="1"/>
          </p:cNvSpPr>
          <p:nvPr userDrawn="1"/>
        </p:nvSpPr>
        <p:spPr bwMode="auto">
          <a:xfrm>
            <a:off x="457200" y="64008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027" name="TextBox 11"/>
          <p:cNvSpPr txBox="1">
            <a:spLocks noChangeArrowheads="1"/>
          </p:cNvSpPr>
          <p:nvPr userDrawn="1"/>
        </p:nvSpPr>
        <p:spPr bwMode="auto">
          <a:xfrm>
            <a:off x="381000" y="6477000"/>
            <a:ext cx="213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a:solidFill>
                  <a:srgbClr val="4C7C8B"/>
                </a:solidFill>
              </a:rPr>
              <a:t>STAT151, Term II 09-10</a:t>
            </a:r>
            <a:endParaRPr lang="en-US">
              <a:solidFill>
                <a:srgbClr val="4C7C8B"/>
              </a:solidFill>
            </a:endParaRPr>
          </a:p>
        </p:txBody>
      </p:sp>
      <p:sp>
        <p:nvSpPr>
          <p:cNvPr id="1028" name="TextBox 12"/>
          <p:cNvSpPr txBox="1">
            <a:spLocks noChangeArrowheads="1"/>
          </p:cNvSpPr>
          <p:nvPr userDrawn="1"/>
        </p:nvSpPr>
        <p:spPr bwMode="auto">
          <a:xfrm>
            <a:off x="6629400" y="6477000"/>
            <a:ext cx="213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a:solidFill>
                  <a:srgbClr val="4C7C8B"/>
                </a:solidFill>
              </a:rPr>
              <a:t>© Zhenlin Yang, SMU</a:t>
            </a:r>
            <a:endParaRPr lang="en-US">
              <a:solidFill>
                <a:srgbClr val="4C7C8B"/>
              </a:solidFill>
            </a:endParaRPr>
          </a:p>
        </p:txBody>
      </p:sp>
      <p:pic>
        <p:nvPicPr>
          <p:cNvPr id="1029"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r="-81265"/>
          <a:stretch>
            <a:fillRect/>
          </a:stretch>
        </p:blipFill>
        <p:spPr bwMode="auto">
          <a:xfrm>
            <a:off x="0" y="0"/>
            <a:ext cx="9144000" cy="733425"/>
          </a:xfrm>
          <a:prstGeom prst="rect">
            <a:avLst/>
          </a:prstGeom>
          <a:solidFill>
            <a:srgbClr val="0F6D8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168360584,&quot;Placement&quot;:&quot;Header&quot;}"/>
          <p:cNvSpPr txBox="1"/>
          <p:nvPr userDrawn="1"/>
        </p:nvSpPr>
        <p:spPr>
          <a:xfrm>
            <a:off x="3825010" y="0"/>
            <a:ext cx="1493980" cy="228163"/>
          </a:xfrm>
          <a:prstGeom prst="rect">
            <a:avLst/>
          </a:prstGeom>
          <a:noFill/>
          <a:extLst>
            <a:ext uri="{909E8E84-426E-40DD-AFC4-6F175D3DCCD1}">
              <a14:hiddenFill xmlns:a14="http://schemas.microsoft.com/office/drawing/2010/main">
                <a:blipFill rotWithShape="0">
                  <a:blip r:embed="rId5"/>
                  <a:stretch>
                    <a:fillRect/>
                  </a:stretch>
                </a:blipFill>
              </a14:hiddenFill>
            </a:ext>
          </a:extLst>
        </p:spPr>
        <p:txBody>
          <a:bodyPr vert="horz" wrap="square" lIns="0" tIns="0" rIns="0" bIns="0" rtlCol="0" anchor="ctr" anchorCtr="1">
            <a:spAutoFit/>
          </a:bodyPr>
          <a:lstStyle/>
          <a:p>
            <a:pPr algn="ctr">
              <a:spcBef>
                <a:spcPct val="0"/>
              </a:spcBef>
              <a:spcAft>
                <a:spcPct val="0"/>
              </a:spcAft>
            </a:pPr>
            <a:r>
              <a:rPr lang="en-SG" sz="800">
                <a:solidFill>
                  <a:srgbClr val="333333"/>
                </a:solidFill>
                <a:latin typeface="Calibri" panose="020F0502020204030204" pitchFamily="34" charset="0"/>
              </a:rPr>
              <a:t>SMU Classification: Restricted</a:t>
            </a: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Lst>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j-lt"/>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lyang@smu.edu.s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ysmu.edu/faculty/zlya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E_SDPD_App/cigar_readme.txt" TargetMode="External"/><Relationship Id="rId2" Type="http://schemas.openxmlformats.org/officeDocument/2006/relationships/hyperlink" Target="FE_SDPD_App/cigar.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FE_SDPD_App/cigarette.x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38200" y="5410200"/>
            <a:ext cx="7467600" cy="990600"/>
          </a:xfrm>
          <a:prstGeom prst="rect">
            <a:avLst/>
          </a:prstGeom>
        </p:spPr>
        <p:txBody>
          <a:bodyPr/>
          <a:lstStyle>
            <a:lvl1pPr>
              <a:buNone/>
              <a:defRPr lang="en-US" sz="2400" dirty="0" smtClean="0"/>
            </a:lvl1pPr>
          </a:lstStyle>
          <a:p>
            <a:pPr marL="342900" indent="-342900">
              <a:spcBef>
                <a:spcPct val="20000"/>
              </a:spcBef>
              <a:buClr>
                <a:schemeClr val="hlink"/>
              </a:buClr>
              <a:defRPr/>
            </a:pPr>
            <a:r>
              <a:rPr b="1" u="sng" dirty="0">
                <a:solidFill>
                  <a:schemeClr val="bg1"/>
                </a:solidFill>
                <a:latin typeface="+mn-lt"/>
                <a:cs typeface="Times New Roman" pitchFamily="18" charset="0"/>
                <a:hlinkClick r:id="rId3"/>
              </a:rPr>
              <a:t>zlyang@smu.edu.sg</a:t>
            </a:r>
            <a:endParaRPr b="1" u="sng" kern="0" dirty="0">
              <a:solidFill>
                <a:schemeClr val="bg1"/>
              </a:solidFill>
              <a:latin typeface="+mn-lt"/>
              <a:cs typeface="Times New Roman" pitchFamily="18" charset="0"/>
            </a:endParaRPr>
          </a:p>
          <a:p>
            <a:pPr marL="342900" indent="-342900">
              <a:spcBef>
                <a:spcPct val="20000"/>
              </a:spcBef>
              <a:buClr>
                <a:schemeClr val="hlink"/>
              </a:buClr>
              <a:buFont typeface="Wingdings" pitchFamily="2" charset="2"/>
              <a:buNone/>
              <a:defRPr/>
            </a:pPr>
            <a:r>
              <a:rPr b="1" u="sng" kern="0" dirty="0">
                <a:solidFill>
                  <a:schemeClr val="bg1"/>
                </a:solidFill>
                <a:latin typeface="+mn-lt"/>
                <a:cs typeface="Times New Roman" pitchFamily="18" charset="0"/>
                <a:hlinkClick r:id="rId4"/>
              </a:rPr>
              <a:t>http://www.mysmu.edu/faculty/zlyang/</a:t>
            </a:r>
            <a:r>
              <a:rPr b="1" u="sng" kern="0" dirty="0">
                <a:solidFill>
                  <a:schemeClr val="bg1"/>
                </a:solidFill>
                <a:latin typeface="+mn-lt"/>
                <a:cs typeface="Times New Roman" pitchFamily="18" charset="0"/>
              </a:rPr>
              <a:t> </a:t>
            </a:r>
          </a:p>
        </p:txBody>
      </p:sp>
      <p:sp>
        <p:nvSpPr>
          <p:cNvPr id="5124" name="Rectangle 7"/>
          <p:cNvSpPr>
            <a:spLocks noChangeArrowheads="1"/>
          </p:cNvSpPr>
          <p:nvPr/>
        </p:nvSpPr>
        <p:spPr bwMode="auto">
          <a:xfrm>
            <a:off x="6688138" y="3105150"/>
            <a:ext cx="165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2060"/>
                </a:solidFill>
                <a:latin typeface="Times New Roman" panose="02020603050405020304" pitchFamily="18" charset="0"/>
                <a:cs typeface="Times New Roman" panose="02020603050405020304" pitchFamily="18" charset="0"/>
              </a:rPr>
              <a:t>Yang Zhenlin</a:t>
            </a:r>
          </a:p>
        </p:txBody>
      </p:sp>
      <p:sp>
        <p:nvSpPr>
          <p:cNvPr id="2" name="TextBox 6">
            <a:extLst>
              <a:ext uri="{FF2B5EF4-FFF2-40B4-BE49-F238E27FC236}">
                <a16:creationId xmlns:a16="http://schemas.microsoft.com/office/drawing/2014/main" id="{D3D87EF2-B7EF-71E1-5F5C-B0C3D440C7D3}"/>
              </a:ext>
            </a:extLst>
          </p:cNvPr>
          <p:cNvSpPr txBox="1">
            <a:spLocks noChangeArrowheads="1"/>
          </p:cNvSpPr>
          <p:nvPr/>
        </p:nvSpPr>
        <p:spPr bwMode="auto">
          <a:xfrm>
            <a:off x="228600" y="228600"/>
            <a:ext cx="86106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chemeClr val="bg1"/>
                </a:solidFill>
                <a:latin typeface="Times New Roman" panose="02020603050405020304" pitchFamily="18" charset="0"/>
                <a:cs typeface="Times New Roman" panose="02020603050405020304" pitchFamily="18" charset="0"/>
              </a:rPr>
              <a:t>ECON747: </a:t>
            </a:r>
            <a:r>
              <a:rPr lang="en-US" altLang="en-US" sz="3200" b="1" i="1" dirty="0">
                <a:solidFill>
                  <a:schemeClr val="bg1"/>
                </a:solidFill>
                <a:latin typeface="Times New Roman" panose="02020603050405020304" pitchFamily="18" charset="0"/>
                <a:cs typeface="Times New Roman" panose="02020603050405020304" pitchFamily="18" charset="0"/>
              </a:rPr>
              <a:t>Spatial Econometric Models and Methods – </a:t>
            </a:r>
            <a:r>
              <a:rPr lang="en-US" altLang="en-US" sz="3200" b="1" dirty="0">
                <a:solidFill>
                  <a:schemeClr val="bg1"/>
                </a:solidFill>
                <a:latin typeface="Times New Roman" panose="02020603050405020304" pitchFamily="18" charset="0"/>
                <a:cs typeface="Times New Roman" panose="02020603050405020304" pitchFamily="18" charset="0"/>
              </a:rPr>
              <a:t>Lab 7</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r>
              <a:rPr lang="en-US" altLang="en-US" b="1" dirty="0">
                <a:solidFill>
                  <a:schemeClr val="bg1"/>
                </a:solidFill>
                <a:latin typeface="Times New Roman" panose="02020603050405020304" pitchFamily="18" charset="0"/>
                <a:cs typeface="Times New Roman" panose="02020603050405020304" pitchFamily="18" charset="0"/>
              </a:rPr>
              <a:t> </a:t>
            </a:r>
          </a:p>
          <a:p>
            <a:pPr algn="ctr" eaLnBrk="1" hangingPunct="1"/>
            <a:r>
              <a:rPr lang="en-US" altLang="en-US" sz="2400" b="1" dirty="0">
                <a:solidFill>
                  <a:schemeClr val="bg1"/>
                </a:solidFill>
                <a:latin typeface="Times New Roman" panose="02020603050405020304" pitchFamily="18" charset="0"/>
                <a:cs typeface="Times New Roman" panose="02020603050405020304" pitchFamily="18" charset="0"/>
              </a:rPr>
              <a:t>Term I, 2024-2025</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1066800" y="161926"/>
            <a:ext cx="6781800" cy="447674"/>
          </a:xfrm>
          <a:prstGeom prst="rect">
            <a:avLst/>
          </a:prstGeom>
          <a:ln>
            <a:miter lim="800000"/>
            <a:headEnd/>
            <a:tailEnd/>
          </a:ln>
        </p:spPr>
        <p:txBody>
          <a:bodyPr/>
          <a:lstStyle/>
          <a:p>
            <a:pPr algn="ctr" eaLnBrk="1" hangingPunct="1">
              <a:defRPr/>
            </a:pPr>
            <a:r>
              <a:rPr lang="en-US" sz="2400" b="1" dirty="0">
                <a:solidFill>
                  <a:schemeClr val="accent2">
                    <a:lumMod val="40000"/>
                    <a:lumOff val="60000"/>
                  </a:schemeClr>
                </a:solidFill>
              </a:rPr>
              <a:t>FE-SDPD Model – Tests of Hypotheses</a:t>
            </a:r>
          </a:p>
        </p:txBody>
      </p:sp>
      <p:sp>
        <p:nvSpPr>
          <p:cNvPr id="61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931C6-8148-4659-B279-315EA3DE8ECC}" type="slidenum">
              <a:rPr lang="en-US" altLang="en-US" smtClean="0"/>
              <a:pPr/>
              <a:t>2</a:t>
            </a:fld>
            <a:endParaRPr lang="en-US" altLang="en-US" dirty="0"/>
          </a:p>
        </p:txBody>
      </p:sp>
      <p:sp>
        <p:nvSpPr>
          <p:cNvPr id="6148"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 name="Picture 2"/>
          <p:cNvPicPr>
            <a:picLocks noChangeAspect="1"/>
          </p:cNvPicPr>
          <p:nvPr/>
        </p:nvPicPr>
        <p:blipFill>
          <a:blip r:embed="rId2"/>
          <a:stretch>
            <a:fillRect/>
          </a:stretch>
        </p:blipFill>
        <p:spPr>
          <a:xfrm>
            <a:off x="486521" y="990600"/>
            <a:ext cx="8276479" cy="5029200"/>
          </a:xfrm>
          <a:prstGeom prst="rect">
            <a:avLst/>
          </a:prstGeom>
        </p:spPr>
      </p:pic>
    </p:spTree>
    <p:extLst>
      <p:ext uri="{BB962C8B-B14F-4D97-AF65-F5344CB8AC3E}">
        <p14:creationId xmlns:p14="http://schemas.microsoft.com/office/powerpoint/2010/main" val="168105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B3B56-0BEC-8DD1-37FE-A41D6A433F0B}"/>
              </a:ext>
            </a:extLst>
          </p:cNvPr>
          <p:cNvSpPr>
            <a:spLocks noGrp="1"/>
          </p:cNvSpPr>
          <p:nvPr>
            <p:ph type="sldNum" sz="quarter" idx="10"/>
          </p:nvPr>
        </p:nvSpPr>
        <p:spPr/>
        <p:txBody>
          <a:bodyPr/>
          <a:lstStyle/>
          <a:p>
            <a:pPr>
              <a:defRPr/>
            </a:pPr>
            <a:fld id="{C5582DC5-E3B1-4DA8-89BB-1A642695FDE1}" type="slidenum">
              <a:rPr lang="en-US" smtClean="0"/>
              <a:pPr>
                <a:defRPr/>
              </a:pPr>
              <a:t>3</a:t>
            </a:fld>
            <a:endParaRPr lang="en-US" dirty="0"/>
          </a:p>
        </p:txBody>
      </p:sp>
      <p:sp>
        <p:nvSpPr>
          <p:cNvPr id="3" name="Rectangle 2">
            <a:extLst>
              <a:ext uri="{FF2B5EF4-FFF2-40B4-BE49-F238E27FC236}">
                <a16:creationId xmlns:a16="http://schemas.microsoft.com/office/drawing/2014/main" id="{9C66D2FA-5EAE-AA69-5E4F-7AE593D47B59}"/>
              </a:ext>
            </a:extLst>
          </p:cNvPr>
          <p:cNvSpPr txBox="1">
            <a:spLocks noChangeArrowheads="1"/>
          </p:cNvSpPr>
          <p:nvPr/>
        </p:nvSpPr>
        <p:spPr bwMode="auto">
          <a:xfrm>
            <a:off x="1066800" y="161926"/>
            <a:ext cx="6781800" cy="447674"/>
          </a:xfrm>
          <a:prstGeom prst="rect">
            <a:avLst/>
          </a:prstGeom>
          <a:ln>
            <a:miter lim="800000"/>
            <a:headEnd/>
            <a:tailEnd/>
          </a:ln>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eaLnBrk="1" hangingPunct="1">
              <a:defRPr/>
            </a:pPr>
            <a:r>
              <a:rPr lang="en-US" sz="2400" b="1" kern="0" dirty="0">
                <a:solidFill>
                  <a:schemeClr val="accent2">
                    <a:lumMod val="40000"/>
                    <a:lumOff val="60000"/>
                  </a:schemeClr>
                </a:solidFill>
              </a:rPr>
              <a:t>Tests for FE-SDPD Model with Matlab</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C712BA4-0BD2-62EC-169F-5DF6AAD87897}"/>
                  </a:ext>
                </a:extLst>
              </p:cNvPr>
              <p:cNvSpPr/>
              <p:nvPr/>
            </p:nvSpPr>
            <p:spPr>
              <a:xfrm>
                <a:off x="457200" y="838200"/>
                <a:ext cx="8305800"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defRPr/>
                </a:pPr>
                <a:r>
                  <a:rPr lang="en-US" sz="2200" dirty="0">
                    <a:solidFill>
                      <a:srgbClr val="15125A"/>
                    </a:solidFill>
                    <a:latin typeface="Times New Roman" panose="02020603050405020304" pitchFamily="18" charset="0"/>
                    <a:cs typeface="Times New Roman" panose="02020603050405020304" pitchFamily="18" charset="0"/>
                  </a:rPr>
                  <a:t>The Zip folder “</a:t>
                </a:r>
                <a:r>
                  <a:rPr lang="en-US" sz="2200" dirty="0">
                    <a:solidFill>
                      <a:srgbClr val="0070C0"/>
                    </a:solidFill>
                    <a:latin typeface="Times New Roman" panose="02020603050405020304" pitchFamily="18" charset="0"/>
                    <a:cs typeface="Times New Roman" panose="02020603050405020304" pitchFamily="18" charset="0"/>
                  </a:rPr>
                  <a:t>FE_SDPD_Tests_App.zip</a:t>
                </a:r>
                <a:r>
                  <a:rPr lang="en-US" sz="2200" dirty="0">
                    <a:solidFill>
                      <a:srgbClr val="15125A"/>
                    </a:solidFill>
                    <a:latin typeface="Times New Roman" panose="02020603050405020304" pitchFamily="18" charset="0"/>
                    <a:cs typeface="Times New Roman" panose="02020603050405020304" pitchFamily="18" charset="0"/>
                  </a:rPr>
                  <a:t>” contains matlab files for testing hypotheses using ‘</a:t>
                </a:r>
                <a:r>
                  <a:rPr lang="en-US" sz="2200" dirty="0">
                    <a:solidFill>
                      <a:srgbClr val="0070C0"/>
                    </a:solidFill>
                    <a:latin typeface="Times New Roman" panose="02020603050405020304" pitchFamily="18" charset="0"/>
                    <a:cs typeface="Times New Roman" panose="02020603050405020304" pitchFamily="18" charset="0"/>
                  </a:rPr>
                  <a:t>cigarette’ data</a:t>
                </a:r>
                <a:r>
                  <a:rPr lang="en-US" sz="2200" dirty="0">
                    <a:solidFill>
                      <a:srgbClr val="15125A"/>
                    </a:solidFill>
                    <a:latin typeface="Times New Roman" panose="02020603050405020304" pitchFamily="18" charset="0"/>
                    <a:cs typeface="Times New Roman" panose="02020603050405020304" pitchFamily="18" charset="0"/>
                  </a:rPr>
                  <a:t>. The main m-files are:</a:t>
                </a:r>
              </a:p>
              <a:p>
                <a:pPr marL="401638" indent="-285750" eaLnBrk="1" hangingPunct="1">
                  <a:spcBef>
                    <a:spcPts val="1200"/>
                  </a:spcBef>
                  <a:spcAft>
                    <a:spcPts val="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AQSTest_PD_App.m</a:t>
                </a:r>
                <a:r>
                  <a:rPr lang="en-US" sz="2000" b="1" dirty="0">
                    <a:solidFill>
                      <a:srgbClr val="0000CC"/>
                    </a:solidFill>
                    <a:latin typeface="Corbel Light" panose="020B0303020204020204" pitchFamily="34" charset="0"/>
                    <a:cs typeface="Times New Roman" panose="02020603050405020304" pitchFamily="18" charset="0"/>
                  </a:rPr>
                  <a:t>:</a:t>
                </a:r>
                <a:r>
                  <a:rPr lang="en-US" sz="2000" dirty="0">
                    <a:solidFill>
                      <a:srgbClr val="15125A"/>
                    </a:solidFill>
                    <a:latin typeface="Times New Roman" panose="02020603050405020304" pitchFamily="18" charset="0"/>
                    <a:cs typeface="Times New Roman" panose="02020603050405020304" pitchFamily="18" charset="0"/>
                  </a:rPr>
                  <a:t>          for testing </a:t>
                </a:r>
                <a14:m>
                  <m:oMath xmlns:m="http://schemas.openxmlformats.org/officeDocument/2006/math">
                    <m:r>
                      <a:rPr lang="en-US" sz="2000" i="1" smtClean="0">
                        <a:solidFill>
                          <a:srgbClr val="15125A"/>
                        </a:solidFill>
                        <a:latin typeface="Cambria Math" panose="02040503050406030204" pitchFamily="18" charset="0"/>
                        <a:ea typeface="Cambria Math" panose="02040503050406030204" pitchFamily="18" charset="0"/>
                        <a:cs typeface="Times New Roman" panose="02020603050405020304" pitchFamily="18" charset="0"/>
                      </a:rPr>
                      <m:t>𝛿</m:t>
                    </m:r>
                    <m:r>
                      <a:rPr lang="en-US" sz="2000" b="0" i="1" smtClean="0">
                        <a:solidFill>
                          <a:srgbClr val="15125A"/>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sz="2000" dirty="0">
                    <a:solidFill>
                      <a:srgbClr val="15125A"/>
                    </a:solidFill>
                    <a:latin typeface="Times New Roman" panose="02020603050405020304" pitchFamily="18" charset="0"/>
                    <a:cs typeface="Times New Roman" panose="02020603050405020304" pitchFamily="18" charset="0"/>
                  </a:rPr>
                  <a:t> in FE-SDPD model</a:t>
                </a:r>
              </a:p>
              <a:p>
                <a:pPr marL="401638" indent="-285750" eaLnBrk="1" hangingPunct="1">
                  <a:spcBef>
                    <a:spcPts val="1200"/>
                  </a:spcBef>
                  <a:spcAft>
                    <a:spcPts val="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AQSTest_DPD_App.m</a:t>
                </a:r>
                <a:r>
                  <a:rPr lang="en-US" sz="2000" b="1" dirty="0">
                    <a:solidFill>
                      <a:srgbClr val="0000CC"/>
                    </a:solidFill>
                    <a:latin typeface="Corbel Light" panose="020B0303020204020204" pitchFamily="34" charset="0"/>
                    <a:cs typeface="Times New Roman" panose="02020603050405020304" pitchFamily="18" charset="0"/>
                  </a:rPr>
                  <a:t>:</a:t>
                </a:r>
                <a:r>
                  <a:rPr lang="en-US" sz="2000" dirty="0">
                    <a:solidFill>
                      <a:srgbClr val="15125A"/>
                    </a:solidFill>
                    <a:latin typeface="Times New Roman" panose="02020603050405020304" pitchFamily="18" charset="0"/>
                    <a:cs typeface="Times New Roman" panose="02020603050405020304" pitchFamily="18" charset="0"/>
                  </a:rPr>
                  <a:t>       for testing </a:t>
                </a:r>
                <a14:m>
                  <m:oMath xmlns:m="http://schemas.openxmlformats.org/officeDocument/2006/math">
                    <m:r>
                      <a:rPr lang="el-GR" sz="2000" b="0" i="1" smtClean="0">
                        <a:solidFill>
                          <a:srgbClr val="15125A"/>
                        </a:solidFill>
                        <a:latin typeface="Cambria Math" panose="02040503050406030204" pitchFamily="18" charset="0"/>
                        <a:ea typeface="Cambria Math" panose="02040503050406030204" pitchFamily="18" charset="0"/>
                        <a:cs typeface="Times New Roman" panose="02020603050405020304" pitchFamily="18" charset="0"/>
                      </a:rPr>
                      <m:t>𝜆</m:t>
                    </m:r>
                    <m:r>
                      <a:rPr lang="en-US" sz="2000" b="0" i="1" smtClean="0">
                        <a:solidFill>
                          <a:srgbClr val="15125A"/>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sz="2000" dirty="0">
                    <a:solidFill>
                      <a:srgbClr val="15125A"/>
                    </a:solidFill>
                    <a:latin typeface="Times New Roman" panose="02020603050405020304" pitchFamily="18" charset="0"/>
                    <a:cs typeface="Times New Roman" panose="02020603050405020304" pitchFamily="18" charset="0"/>
                  </a:rPr>
                  <a:t> in FE-SDPD model</a:t>
                </a:r>
              </a:p>
              <a:p>
                <a:pPr marL="401638" indent="-285750" eaLnBrk="1" hangingPunct="1">
                  <a:spcBef>
                    <a:spcPts val="1200"/>
                  </a:spcBef>
                  <a:spcAft>
                    <a:spcPts val="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AQSTest_DSE_App.m</a:t>
                </a:r>
                <a:r>
                  <a:rPr lang="en-US" sz="2000" dirty="0">
                    <a:solidFill>
                      <a:srgbClr val="15125A"/>
                    </a:solidFill>
                    <a:latin typeface="Times New Roman" panose="02020603050405020304" pitchFamily="18" charset="0"/>
                    <a:cs typeface="Times New Roman" panose="02020603050405020304" pitchFamily="18" charset="0"/>
                  </a:rPr>
                  <a:t>:       (Modify </a:t>
                </a: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AQSTest_DSE.m</a:t>
                </a:r>
                <a:r>
                  <a:rPr lang="en-US" sz="2000" dirty="0">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 in Lab 6</a:t>
                </a:r>
                <a:r>
                  <a:rPr lang="en-US" sz="2000" dirty="0">
                    <a:solidFill>
                      <a:srgbClr val="15125A"/>
                    </a:solidFill>
                    <a:latin typeface="Times New Roman" panose="02020603050405020304" pitchFamily="18" charset="0"/>
                    <a:cs typeface="Times New Roman" panose="02020603050405020304" pitchFamily="18" charset="0"/>
                  </a:rPr>
                  <a:t>)       </a:t>
                </a: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AQSTest_DSL_App.m</a:t>
                </a:r>
                <a:r>
                  <a:rPr lang="en-US" sz="2000" dirty="0">
                    <a:solidFill>
                      <a:srgbClr val="0000CC"/>
                    </a:solidFill>
                    <a:latin typeface="Times New Roman" panose="02020603050405020304" pitchFamily="18" charset="0"/>
                    <a:cs typeface="Times New Roman" panose="02020603050405020304" pitchFamily="18" charset="0"/>
                  </a:rPr>
                  <a:t>:</a:t>
                </a:r>
                <a:r>
                  <a:rPr lang="en-US" sz="2000" dirty="0">
                    <a:solidFill>
                      <a:srgbClr val="15125A"/>
                    </a:solidFill>
                    <a:latin typeface="Times New Roman" panose="02020603050405020304" pitchFamily="18" charset="0"/>
                    <a:cs typeface="Times New Roman" panose="02020603050405020304" pitchFamily="18" charset="0"/>
                  </a:rPr>
                  <a:t>       (Modify </a:t>
                </a: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AQSTest_DSL.m</a:t>
                </a:r>
                <a:r>
                  <a:rPr lang="en-US" sz="2000" dirty="0">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 in Lab 6</a:t>
                </a:r>
                <a:r>
                  <a:rPr lang="en-US" sz="2000" dirty="0">
                    <a:solidFill>
                      <a:srgbClr val="15125A"/>
                    </a:solidFill>
                    <a:latin typeface="Times New Roman" panose="02020603050405020304" pitchFamily="18" charset="0"/>
                    <a:cs typeface="Times New Roman" panose="02020603050405020304" pitchFamily="18" charset="0"/>
                  </a:rPr>
                  <a:t>)</a:t>
                </a: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AQSTest_DSLE_App.m</a:t>
                </a:r>
                <a:r>
                  <a:rPr lang="en-US" sz="2000" dirty="0">
                    <a:solidFill>
                      <a:srgbClr val="0000CC"/>
                    </a:solidFill>
                    <a:latin typeface="Times New Roman" panose="02020603050405020304" pitchFamily="18" charset="0"/>
                    <a:cs typeface="Times New Roman" panose="02020603050405020304" pitchFamily="18" charset="0"/>
                  </a:rPr>
                  <a:t>:</a:t>
                </a:r>
                <a:r>
                  <a:rPr lang="en-US" sz="2000" dirty="0">
                    <a:solidFill>
                      <a:srgbClr val="15125A"/>
                    </a:solidFill>
                    <a:latin typeface="Times New Roman" panose="02020603050405020304" pitchFamily="18" charset="0"/>
                    <a:cs typeface="Times New Roman" panose="02020603050405020304" pitchFamily="18" charset="0"/>
                  </a:rPr>
                  <a:t>     (Modify </a:t>
                </a: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AQSTest_DSLE.m</a:t>
                </a:r>
                <a:r>
                  <a:rPr lang="en-US" sz="2000" dirty="0">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 in Lab 6</a:t>
                </a:r>
                <a:r>
                  <a:rPr lang="en-US" sz="2000" dirty="0">
                    <a:solidFill>
                      <a:srgbClr val="15125A"/>
                    </a:solidFill>
                    <a:latin typeface="Times New Roman" panose="02020603050405020304" pitchFamily="18" charset="0"/>
                    <a:cs typeface="Times New Roman" panose="02020603050405020304" pitchFamily="18" charset="0"/>
                  </a:rPr>
                  <a:t>)</a:t>
                </a: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AQSTest_SLE_App.m</a:t>
                </a:r>
                <a:r>
                  <a:rPr lang="en-US" sz="2000" dirty="0">
                    <a:solidFill>
                      <a:srgbClr val="15125A"/>
                    </a:solidFill>
                    <a:latin typeface="Times New Roman" panose="02020603050405020304" pitchFamily="18" charset="0"/>
                    <a:cs typeface="Times New Roman" panose="02020603050405020304" pitchFamily="18" charset="0"/>
                  </a:rPr>
                  <a:t>:        (Modify </a:t>
                </a: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AQSTest_SLE.m</a:t>
                </a:r>
                <a:r>
                  <a:rPr lang="en-US" sz="2000" dirty="0">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 in Lab 6</a:t>
                </a:r>
                <a:r>
                  <a:rPr lang="en-US" sz="2000" dirty="0">
                    <a:solidFill>
                      <a:srgbClr val="15125A"/>
                    </a:solidFill>
                    <a:latin typeface="Times New Roman" panose="02020603050405020304" pitchFamily="18" charset="0"/>
                    <a:cs typeface="Times New Roman" panose="02020603050405020304" pitchFamily="18" charset="0"/>
                  </a:rPr>
                  <a:t>)       </a:t>
                </a: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AQSTest_STLE_App.m</a:t>
                </a:r>
                <a:r>
                  <a:rPr lang="en-US" sz="2000" dirty="0">
                    <a:solidFill>
                      <a:srgbClr val="15125A"/>
                    </a:solidFill>
                    <a:latin typeface="Times New Roman" panose="02020603050405020304" pitchFamily="18" charset="0"/>
                    <a:cs typeface="Times New Roman" panose="02020603050405020304" pitchFamily="18" charset="0"/>
                  </a:rPr>
                  <a:t>:      (Modify </a:t>
                </a: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AQSTest_STLE.m</a:t>
                </a:r>
                <a:r>
                  <a:rPr lang="en-US" sz="2000" dirty="0">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 in Lab 6</a:t>
                </a:r>
                <a:r>
                  <a:rPr lang="en-US" sz="2000" dirty="0">
                    <a:solidFill>
                      <a:srgbClr val="15125A"/>
                    </a:solidFill>
                    <a:latin typeface="Times New Roman" panose="02020603050405020304" pitchFamily="18" charset="0"/>
                    <a:cs typeface="Times New Roman" panose="02020603050405020304" pitchFamily="18" charset="0"/>
                  </a:rPr>
                  <a:t>) </a:t>
                </a:r>
                <a:r>
                  <a:rPr lang="en-US" sz="2200" dirty="0">
                    <a:solidFill>
                      <a:srgbClr val="15125A"/>
                    </a:solidFill>
                    <a:latin typeface="Times New Roman" panose="02020603050405020304" pitchFamily="18" charset="0"/>
                    <a:cs typeface="Times New Roman" panose="02020603050405020304" pitchFamily="18" charset="0"/>
                  </a:rPr>
                  <a:t>      </a:t>
                </a:r>
                <a:endParaRPr lang="en-US" sz="2000" dirty="0">
                  <a:solidFill>
                    <a:srgbClr val="15125A"/>
                  </a:solidFill>
                  <a:latin typeface="Times New Roman" panose="02020603050405020304" pitchFamily="18" charset="0"/>
                  <a:cs typeface="Times New Roman" panose="02020603050405020304" pitchFamily="18" charset="0"/>
                </a:endParaRPr>
              </a:p>
              <a:p>
                <a:pPr eaLnBrk="1" hangingPunct="1">
                  <a:spcBef>
                    <a:spcPts val="1200"/>
                  </a:spcBef>
                  <a:spcAft>
                    <a:spcPts val="0"/>
                  </a:spcAft>
                  <a:defRPr/>
                </a:pPr>
                <a:r>
                  <a:rPr lang="en-US" sz="2000" dirty="0">
                    <a:solidFill>
                      <a:srgbClr val="15125A"/>
                    </a:solidFill>
                    <a:latin typeface="Times New Roman" panose="02020603050405020304" pitchFamily="18" charset="0"/>
                    <a:cs typeface="Times New Roman" panose="02020603050405020304" pitchFamily="18" charset="0"/>
                  </a:rPr>
                  <a:t>The first two files are completed, and the remaining five are not. </a:t>
                </a:r>
              </a:p>
              <a:p>
                <a:pPr eaLnBrk="1" hangingPunct="1">
                  <a:spcBef>
                    <a:spcPts val="1200"/>
                  </a:spcBef>
                  <a:spcAft>
                    <a:spcPts val="0"/>
                  </a:spcAft>
                  <a:defRPr/>
                </a:pPr>
                <a:r>
                  <a:rPr lang="en-US" sz="2000" dirty="0">
                    <a:solidFill>
                      <a:srgbClr val="15125A"/>
                    </a:solidFill>
                    <a:latin typeface="Times New Roman" panose="02020603050405020304" pitchFamily="18" charset="0"/>
                    <a:cs typeface="Times New Roman" panose="02020603050405020304" pitchFamily="18" charset="0"/>
                  </a:rPr>
                  <a:t>They can be obtained by modifying the corresponding file for Monte Carlo simulation, in a similar way as the first two files.</a:t>
                </a:r>
              </a:p>
            </p:txBody>
          </p:sp>
        </mc:Choice>
        <mc:Fallback>
          <p:sp>
            <p:nvSpPr>
              <p:cNvPr id="5" name="Rectangle 4">
                <a:extLst>
                  <a:ext uri="{FF2B5EF4-FFF2-40B4-BE49-F238E27FC236}">
                    <a16:creationId xmlns:a16="http://schemas.microsoft.com/office/drawing/2014/main" id="{0C712BA4-0BD2-62EC-169F-5DF6AAD87897}"/>
                  </a:ext>
                </a:extLst>
              </p:cNvPr>
              <p:cNvSpPr>
                <a:spLocks noRot="1" noChangeAspect="1" noMove="1" noResize="1" noEditPoints="1" noAdjustHandles="1" noChangeArrowheads="1" noChangeShapeType="1" noTextEdit="1"/>
              </p:cNvSpPr>
              <p:nvPr/>
            </p:nvSpPr>
            <p:spPr>
              <a:xfrm>
                <a:off x="457200" y="838200"/>
                <a:ext cx="8305800" cy="5262979"/>
              </a:xfrm>
              <a:prstGeom prst="rect">
                <a:avLst/>
              </a:prstGeom>
              <a:blipFill>
                <a:blip r:embed="rId2"/>
                <a:stretch>
                  <a:fillRect/>
                </a:stretch>
              </a:blipFill>
            </p:spPr>
            <p:txBody>
              <a:bodyPr/>
              <a:lstStyle/>
              <a:p>
                <a:r>
                  <a:rPr lang="en-SG">
                    <a:noFill/>
                  </a:rPr>
                  <a:t> </a:t>
                </a:r>
              </a:p>
            </p:txBody>
          </p:sp>
        </mc:Fallback>
      </mc:AlternateContent>
    </p:spTree>
    <p:extLst>
      <p:ext uri="{BB962C8B-B14F-4D97-AF65-F5344CB8AC3E}">
        <p14:creationId xmlns:p14="http://schemas.microsoft.com/office/powerpoint/2010/main" val="388864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768AB2-69DF-9788-8838-7ACEFF2DA015}"/>
              </a:ext>
            </a:extLst>
          </p:cNvPr>
          <p:cNvSpPr>
            <a:spLocks noGrp="1"/>
          </p:cNvSpPr>
          <p:nvPr>
            <p:ph type="sldNum" sz="quarter" idx="10"/>
          </p:nvPr>
        </p:nvSpPr>
        <p:spPr/>
        <p:txBody>
          <a:bodyPr/>
          <a:lstStyle/>
          <a:p>
            <a:pPr>
              <a:defRPr/>
            </a:pPr>
            <a:fld id="{C5582DC5-E3B1-4DA8-89BB-1A642695FDE1}" type="slidenum">
              <a:rPr lang="en-US" smtClean="0"/>
              <a:pPr>
                <a:defRPr/>
              </a:pPr>
              <a:t>4</a:t>
            </a:fld>
            <a:endParaRPr lang="en-US"/>
          </a:p>
        </p:txBody>
      </p:sp>
      <p:sp>
        <p:nvSpPr>
          <p:cNvPr id="3" name="Rectangle 2">
            <a:extLst>
              <a:ext uri="{FF2B5EF4-FFF2-40B4-BE49-F238E27FC236}">
                <a16:creationId xmlns:a16="http://schemas.microsoft.com/office/drawing/2014/main" id="{BF374AF3-603D-19AC-42C7-5E5694FAE1F9}"/>
              </a:ext>
            </a:extLst>
          </p:cNvPr>
          <p:cNvSpPr txBox="1">
            <a:spLocks noChangeArrowheads="1"/>
          </p:cNvSpPr>
          <p:nvPr/>
        </p:nvSpPr>
        <p:spPr bwMode="auto">
          <a:xfrm>
            <a:off x="1371600" y="161926"/>
            <a:ext cx="5715000" cy="447674"/>
          </a:xfrm>
          <a:prstGeom prst="rect">
            <a:avLst/>
          </a:prstGeom>
          <a:ln>
            <a:miter lim="800000"/>
            <a:headEnd/>
            <a:tailEnd/>
          </a:ln>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eaLnBrk="1" hangingPunct="1">
              <a:defRPr/>
            </a:pPr>
            <a:r>
              <a:rPr lang="en-US" sz="2400" b="1" kern="0" dirty="0">
                <a:solidFill>
                  <a:schemeClr val="accent2">
                    <a:lumMod val="40000"/>
                    <a:lumOff val="60000"/>
                  </a:schemeClr>
                </a:solidFill>
              </a:rPr>
              <a:t>Matlab Sub-Functions</a:t>
            </a:r>
          </a:p>
        </p:txBody>
      </p:sp>
      <p:sp>
        <p:nvSpPr>
          <p:cNvPr id="4" name="Rectangle 3">
            <a:extLst>
              <a:ext uri="{FF2B5EF4-FFF2-40B4-BE49-F238E27FC236}">
                <a16:creationId xmlns:a16="http://schemas.microsoft.com/office/drawing/2014/main" id="{8DED7057-5565-A430-53A5-C51D78349E35}"/>
              </a:ext>
            </a:extLst>
          </p:cNvPr>
          <p:cNvSpPr/>
          <p:nvPr/>
        </p:nvSpPr>
        <p:spPr>
          <a:xfrm>
            <a:off x="457200" y="943957"/>
            <a:ext cx="3429000" cy="38472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defRPr/>
            </a:pPr>
            <a:r>
              <a:rPr lang="en-US" sz="2200" dirty="0">
                <a:solidFill>
                  <a:srgbClr val="15125A"/>
                </a:solidFill>
                <a:latin typeface="Times New Roman" panose="02020603050405020304" pitchFamily="18" charset="0"/>
                <a:cs typeface="Times New Roman" panose="02020603050405020304" pitchFamily="18" charset="0"/>
              </a:rPr>
              <a:t>The sub-functions common for all main m-files, for computing various matrices:</a:t>
            </a:r>
          </a:p>
          <a:p>
            <a:pPr marL="285750" indent="-285750" eaLnBrk="1" hangingPunct="1">
              <a:spcBef>
                <a:spcPts val="1200"/>
              </a:spcBef>
              <a:buFont typeface="Arial" panose="020B0604020202020204" pitchFamily="34" charset="0"/>
              <a:buChar char="•"/>
              <a:defRPr/>
            </a:pPr>
            <a:r>
              <a:rPr lang="en-US" sz="2000" dirty="0" err="1">
                <a:solidFill>
                  <a:srgbClr val="15125A"/>
                </a:solidFill>
                <a:latin typeface="Times New Roman" panose="02020603050405020304" pitchFamily="18" charset="0"/>
                <a:cs typeface="Times New Roman" panose="02020603050405020304" pitchFamily="18" charset="0"/>
              </a:rPr>
              <a:t>Fn_BMat.m</a:t>
            </a:r>
            <a:endParaRPr lang="en-US" sz="2000" dirty="0">
              <a:solidFill>
                <a:srgbClr val="15125A"/>
              </a:solidFill>
              <a:latin typeface="Times New Roman" panose="02020603050405020304" pitchFamily="18" charset="0"/>
              <a:cs typeface="Times New Roman" panose="02020603050405020304" pitchFamily="18" charset="0"/>
            </a:endParaRPr>
          </a:p>
          <a:p>
            <a:pPr marL="285750" indent="-285750" eaLnBrk="1" hangingPunct="1">
              <a:spcBef>
                <a:spcPts val="600"/>
              </a:spcBef>
              <a:buFont typeface="Arial" panose="020B0604020202020204" pitchFamily="34" charset="0"/>
              <a:buChar char="•"/>
              <a:defRPr/>
            </a:pPr>
            <a:r>
              <a:rPr lang="en-US" sz="2000" dirty="0">
                <a:solidFill>
                  <a:srgbClr val="15125A"/>
                </a:solidFill>
                <a:latin typeface="Times New Roman" panose="02020603050405020304" pitchFamily="18" charset="0"/>
                <a:cs typeface="Times New Roman" panose="02020603050405020304" pitchFamily="18" charset="0"/>
              </a:rPr>
              <a:t>Fn_Bmat_1.m</a:t>
            </a:r>
          </a:p>
          <a:p>
            <a:pPr marL="285750" indent="-285750" eaLnBrk="1" hangingPunct="1">
              <a:spcBef>
                <a:spcPts val="600"/>
              </a:spcBef>
              <a:buFont typeface="Arial" panose="020B0604020202020204" pitchFamily="34" charset="0"/>
              <a:buChar char="•"/>
              <a:defRPr/>
            </a:pPr>
            <a:r>
              <a:rPr lang="en-US" sz="2000" dirty="0" err="1">
                <a:solidFill>
                  <a:srgbClr val="15125A"/>
                </a:solidFill>
                <a:latin typeface="Times New Roman" panose="02020603050405020304" pitchFamily="18" charset="0"/>
                <a:cs typeface="Times New Roman" panose="02020603050405020304" pitchFamily="18" charset="0"/>
              </a:rPr>
              <a:t>Fn_CMat.m</a:t>
            </a:r>
            <a:endParaRPr lang="en-US" sz="2000" dirty="0">
              <a:solidFill>
                <a:srgbClr val="15125A"/>
              </a:solidFill>
              <a:latin typeface="Times New Roman" panose="02020603050405020304" pitchFamily="18" charset="0"/>
              <a:cs typeface="Times New Roman" panose="02020603050405020304" pitchFamily="18" charset="0"/>
            </a:endParaRPr>
          </a:p>
          <a:p>
            <a:pPr marL="285750" indent="-285750" eaLnBrk="1" hangingPunct="1">
              <a:spcBef>
                <a:spcPts val="600"/>
              </a:spcBef>
              <a:buFont typeface="Arial" panose="020B0604020202020204" pitchFamily="34" charset="0"/>
              <a:buChar char="•"/>
              <a:defRPr/>
            </a:pPr>
            <a:r>
              <a:rPr lang="en-US" sz="2000" dirty="0" err="1">
                <a:solidFill>
                  <a:srgbClr val="15125A"/>
                </a:solidFill>
                <a:latin typeface="Times New Roman" panose="02020603050405020304" pitchFamily="18" charset="0"/>
                <a:cs typeface="Times New Roman" panose="02020603050405020304" pitchFamily="18" charset="0"/>
              </a:rPr>
              <a:t>Fn_DMat.m</a:t>
            </a:r>
            <a:endParaRPr lang="en-US" sz="2000" dirty="0">
              <a:solidFill>
                <a:srgbClr val="15125A"/>
              </a:solidFill>
              <a:latin typeface="Times New Roman" panose="02020603050405020304" pitchFamily="18" charset="0"/>
              <a:cs typeface="Times New Roman" panose="02020603050405020304" pitchFamily="18" charset="0"/>
            </a:endParaRPr>
          </a:p>
          <a:p>
            <a:pPr marL="285750" indent="-285750" eaLnBrk="1" hangingPunct="1">
              <a:spcBef>
                <a:spcPts val="600"/>
              </a:spcBef>
              <a:buFont typeface="Arial" panose="020B0604020202020204" pitchFamily="34" charset="0"/>
              <a:buChar char="•"/>
              <a:defRPr/>
            </a:pPr>
            <a:r>
              <a:rPr lang="en-US" sz="2000" dirty="0">
                <a:solidFill>
                  <a:srgbClr val="15125A"/>
                </a:solidFill>
                <a:latin typeface="Times New Roman" panose="02020603050405020304" pitchFamily="18" charset="0"/>
                <a:cs typeface="Times New Roman" panose="02020603050405020304" pitchFamily="18" charset="0"/>
              </a:rPr>
              <a:t>Fn_DMat_1.m</a:t>
            </a:r>
          </a:p>
          <a:p>
            <a:pPr marL="285750" indent="-285750" eaLnBrk="1" hangingPunct="1">
              <a:spcBef>
                <a:spcPts val="600"/>
              </a:spcBef>
              <a:buFont typeface="Arial" panose="020B0604020202020204" pitchFamily="34" charset="0"/>
              <a:buChar char="•"/>
              <a:defRPr/>
            </a:pPr>
            <a:r>
              <a:rPr lang="en-US" sz="2000" dirty="0" err="1">
                <a:solidFill>
                  <a:srgbClr val="15125A"/>
                </a:solidFill>
                <a:latin typeface="Times New Roman" panose="02020603050405020304" pitchFamily="18" charset="0"/>
                <a:cs typeface="Times New Roman" panose="02020603050405020304" pitchFamily="18" charset="0"/>
              </a:rPr>
              <a:t>Fn_RMat.m</a:t>
            </a:r>
            <a:endParaRPr lang="en-US" sz="2000" dirty="0">
              <a:solidFill>
                <a:srgbClr val="15125A"/>
              </a:solidFill>
              <a:latin typeface="Times New Roman" panose="02020603050405020304" pitchFamily="18" charset="0"/>
              <a:cs typeface="Times New Roman" panose="02020603050405020304" pitchFamily="18" charset="0"/>
            </a:endParaRPr>
          </a:p>
          <a:p>
            <a:pPr marL="285750" indent="-285750" eaLnBrk="1" hangingPunct="1">
              <a:spcBef>
                <a:spcPts val="600"/>
              </a:spcBef>
              <a:buFont typeface="Arial" panose="020B0604020202020204" pitchFamily="34" charset="0"/>
              <a:buChar char="•"/>
              <a:defRPr/>
            </a:pPr>
            <a:r>
              <a:rPr lang="en-US" sz="2000" dirty="0">
                <a:solidFill>
                  <a:srgbClr val="15125A"/>
                </a:solidFill>
                <a:latin typeface="Times New Roman" panose="02020603050405020304" pitchFamily="18" charset="0"/>
                <a:cs typeface="Times New Roman" panose="02020603050405020304" pitchFamily="18" charset="0"/>
              </a:rPr>
              <a:t>Fn_Rmat_1.m</a:t>
            </a:r>
            <a:endParaRPr lang="en-US" dirty="0">
              <a:solidFill>
                <a:srgbClr val="15125A"/>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DF44D11-AA36-C491-69E7-A0D77815F2A6}"/>
              </a:ext>
            </a:extLst>
          </p:cNvPr>
          <p:cNvSpPr/>
          <p:nvPr/>
        </p:nvSpPr>
        <p:spPr>
          <a:xfrm>
            <a:off x="4191000" y="952649"/>
            <a:ext cx="4572000" cy="39241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defRPr/>
            </a:pPr>
            <a:r>
              <a:rPr lang="en-US" sz="2200" dirty="0">
                <a:solidFill>
                  <a:srgbClr val="15125A"/>
                </a:solidFill>
                <a:latin typeface="Times New Roman" panose="02020603050405020304" pitchFamily="18" charset="0"/>
                <a:cs typeface="Times New Roman" panose="02020603050405020304" pitchFamily="18" charset="0"/>
              </a:rPr>
              <a:t>The sub-functions for estimating the null models:</a:t>
            </a:r>
          </a:p>
          <a:p>
            <a:pPr marL="401638" indent="-285750" eaLnBrk="1" hangingPunct="1">
              <a:spcBef>
                <a:spcPts val="1200"/>
              </a:spcBef>
              <a:spcAft>
                <a:spcPts val="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Fn_AqsDPD.m</a:t>
            </a:r>
            <a:endParaRPr lang="en-US" sz="2000" dirty="0">
              <a:solidFill>
                <a:srgbClr val="15125A"/>
              </a:solidFill>
              <a:latin typeface="Times New Roman" panose="02020603050405020304" pitchFamily="18" charset="0"/>
              <a:cs typeface="Times New Roman" panose="02020603050405020304" pitchFamily="18" charset="0"/>
            </a:endParaRPr>
          </a:p>
          <a:p>
            <a:pPr marL="401638" indent="-285750" eaLnBrk="1" hangingPunct="1">
              <a:spcBef>
                <a:spcPts val="1200"/>
              </a:spcBef>
              <a:spcAft>
                <a:spcPts val="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Fn_AqsDSE.m</a:t>
            </a:r>
            <a:endParaRPr lang="en-US" sz="2000" dirty="0">
              <a:solidFill>
                <a:srgbClr val="15125A"/>
              </a:solidFill>
              <a:latin typeface="Times New Roman" panose="02020603050405020304" pitchFamily="18" charset="0"/>
              <a:cs typeface="Times New Roman" panose="02020603050405020304" pitchFamily="18" charset="0"/>
            </a:endParaRPr>
          </a:p>
          <a:p>
            <a:pPr marL="401638" indent="-285750" eaLnBrk="1" hangingPunct="1">
              <a:spcBef>
                <a:spcPts val="1200"/>
              </a:spcBef>
              <a:spcAft>
                <a:spcPts val="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Fn_AqsDSE.m</a:t>
            </a:r>
            <a:endParaRPr lang="en-US" sz="2000" dirty="0">
              <a:solidFill>
                <a:srgbClr val="15125A"/>
              </a:solidFill>
              <a:latin typeface="Times New Roman" panose="02020603050405020304" pitchFamily="18" charset="0"/>
              <a:cs typeface="Times New Roman" panose="02020603050405020304" pitchFamily="18" charset="0"/>
            </a:endParaRP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Fn_AqsDSL.m</a:t>
            </a:r>
            <a:endParaRPr lang="en-US" sz="2000" dirty="0">
              <a:solidFill>
                <a:srgbClr val="15125A"/>
              </a:solidFill>
              <a:latin typeface="Times New Roman" panose="02020603050405020304" pitchFamily="18" charset="0"/>
              <a:cs typeface="Times New Roman" panose="02020603050405020304" pitchFamily="18" charset="0"/>
            </a:endParaRP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Fn_AqsDSLE.m</a:t>
            </a:r>
            <a:endParaRPr lang="en-US" sz="2000" dirty="0">
              <a:solidFill>
                <a:srgbClr val="15125A"/>
              </a:solidFill>
              <a:latin typeface="Times New Roman" panose="02020603050405020304" pitchFamily="18" charset="0"/>
              <a:cs typeface="Times New Roman" panose="02020603050405020304" pitchFamily="18" charset="0"/>
            </a:endParaRP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Fn_AqsSLE.m</a:t>
            </a:r>
            <a:endParaRPr lang="en-US" sz="2000" dirty="0">
              <a:solidFill>
                <a:srgbClr val="15125A"/>
              </a:solidFill>
              <a:latin typeface="Times New Roman" panose="02020603050405020304" pitchFamily="18" charset="0"/>
              <a:cs typeface="Times New Roman" panose="02020603050405020304" pitchFamily="18" charset="0"/>
            </a:endParaRPr>
          </a:p>
          <a:p>
            <a:pPr marL="401638" indent="-285750" eaLnBrk="1" hangingPunct="1">
              <a:spcBef>
                <a:spcPts val="600"/>
              </a:spcBef>
              <a:spcAft>
                <a:spcPts val="600"/>
              </a:spcAft>
              <a:buFont typeface="Arial" panose="020B0604020202020204" pitchFamily="34" charset="0"/>
              <a:buChar char="•"/>
              <a:defRPr/>
            </a:pPr>
            <a:r>
              <a:rPr lang="en-US" sz="2000" dirty="0" err="1">
                <a:solidFill>
                  <a:srgbClr val="0000CC"/>
                </a:solidFill>
                <a:latin typeface="Times New Roman" panose="02020603050405020304" pitchFamily="18" charset="0"/>
                <a:ea typeface="FangSong" panose="02010609060101010101" pitchFamily="49" charset="-122"/>
                <a:cs typeface="Times New Roman" panose="02020603050405020304" pitchFamily="18" charset="0"/>
              </a:rPr>
              <a:t>Fn_AqsSTLE.m</a:t>
            </a:r>
            <a:endParaRPr lang="en-US" sz="2000" dirty="0">
              <a:solidFill>
                <a:srgbClr val="0000CC"/>
              </a:solidFill>
              <a:latin typeface="Times New Roman" panose="02020603050405020304" pitchFamily="18" charset="0"/>
              <a:ea typeface="FangSong" panose="02010609060101010101" pitchFamily="49" charset="-122"/>
              <a:cs typeface="Times New Roman" panose="02020603050405020304" pitchFamily="18" charset="0"/>
            </a:endParaRPr>
          </a:p>
        </p:txBody>
      </p:sp>
      <p:sp>
        <p:nvSpPr>
          <p:cNvPr id="8" name="Rectangle 7">
            <a:extLst>
              <a:ext uri="{FF2B5EF4-FFF2-40B4-BE49-F238E27FC236}">
                <a16:creationId xmlns:a16="http://schemas.microsoft.com/office/drawing/2014/main" id="{3E123651-DEBD-ACC2-E26D-0A6A499BACBD}"/>
              </a:ext>
            </a:extLst>
          </p:cNvPr>
          <p:cNvSpPr/>
          <p:nvPr/>
        </p:nvSpPr>
        <p:spPr>
          <a:xfrm>
            <a:off x="457200" y="5112871"/>
            <a:ext cx="83058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ts val="600"/>
              </a:spcBef>
              <a:spcAft>
                <a:spcPts val="600"/>
              </a:spcAft>
              <a:defRPr/>
            </a:pPr>
            <a:r>
              <a:rPr lang="en-US" sz="2200" dirty="0">
                <a:solidFill>
                  <a:srgbClr val="15125A"/>
                </a:solidFill>
                <a:latin typeface="Times New Roman" panose="02020603050405020304" pitchFamily="18" charset="0"/>
                <a:cs typeface="Times New Roman" panose="02020603050405020304" pitchFamily="18" charset="0"/>
              </a:rPr>
              <a:t>The main m-files are written in a way they can easily be applied to other data set such as ‘Munnell’ data or ‘fatality’ data, by simply replacing the data input part at the beginning of the main file.</a:t>
            </a:r>
          </a:p>
        </p:txBody>
      </p:sp>
    </p:spTree>
    <p:extLst>
      <p:ext uri="{BB962C8B-B14F-4D97-AF65-F5344CB8AC3E}">
        <p14:creationId xmlns:p14="http://schemas.microsoft.com/office/powerpoint/2010/main" val="223427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1066800" y="161926"/>
            <a:ext cx="6781800" cy="447674"/>
          </a:xfrm>
          <a:prstGeom prst="rect">
            <a:avLst/>
          </a:prstGeom>
          <a:ln>
            <a:miter lim="800000"/>
            <a:headEnd/>
            <a:tailEnd/>
          </a:ln>
        </p:spPr>
        <p:txBody>
          <a:bodyPr/>
          <a:lstStyle/>
          <a:p>
            <a:pPr algn="ctr" eaLnBrk="1" hangingPunct="1">
              <a:defRPr/>
            </a:pPr>
            <a:r>
              <a:rPr lang="en-US" sz="2400" b="1" dirty="0">
                <a:solidFill>
                  <a:schemeClr val="accent2">
                    <a:lumMod val="40000"/>
                    <a:lumOff val="60000"/>
                  </a:schemeClr>
                </a:solidFill>
              </a:rPr>
              <a:t>FE-SDPD Model – Cigarette Demand Data</a:t>
            </a:r>
          </a:p>
        </p:txBody>
      </p:sp>
      <p:sp>
        <p:nvSpPr>
          <p:cNvPr id="61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931C6-8148-4659-B279-315EA3DE8ECC}" type="slidenum">
              <a:rPr lang="en-US" altLang="en-US" smtClean="0"/>
              <a:pPr/>
              <a:t>5</a:t>
            </a:fld>
            <a:endParaRPr lang="en-US" altLang="en-US" dirty="0"/>
          </a:p>
        </p:txBody>
      </p:sp>
      <p:sp>
        <p:nvSpPr>
          <p:cNvPr id="6148"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12" name="Table 11"/>
          <p:cNvGraphicFramePr>
            <a:graphicFrameLocks noGrp="1"/>
          </p:cNvGraphicFramePr>
          <p:nvPr>
            <p:extLst>
              <p:ext uri="{D42A27DB-BD31-4B8C-83A1-F6EECF244321}">
                <p14:modId xmlns:p14="http://schemas.microsoft.com/office/powerpoint/2010/main" val="369172924"/>
              </p:ext>
            </p:extLst>
          </p:nvPr>
        </p:nvGraphicFramePr>
        <p:xfrm>
          <a:off x="468084" y="914655"/>
          <a:ext cx="8294917" cy="4190745"/>
        </p:xfrm>
        <a:graphic>
          <a:graphicData uri="http://schemas.openxmlformats.org/drawingml/2006/table">
            <a:tbl>
              <a:tblPr>
                <a:tableStyleId>{5C22544A-7EE6-4342-B048-85BDC9FD1C3A}</a:tableStyleId>
              </a:tblPr>
              <a:tblGrid>
                <a:gridCol w="677689">
                  <a:extLst>
                    <a:ext uri="{9D8B030D-6E8A-4147-A177-3AD203B41FA5}">
                      <a16:colId xmlns:a16="http://schemas.microsoft.com/office/drawing/2014/main" val="1276349741"/>
                    </a:ext>
                  </a:extLst>
                </a:gridCol>
                <a:gridCol w="650581">
                  <a:extLst>
                    <a:ext uri="{9D8B030D-6E8A-4147-A177-3AD203B41FA5}">
                      <a16:colId xmlns:a16="http://schemas.microsoft.com/office/drawing/2014/main" val="666755735"/>
                    </a:ext>
                  </a:extLst>
                </a:gridCol>
                <a:gridCol w="867443">
                  <a:extLst>
                    <a:ext uri="{9D8B030D-6E8A-4147-A177-3AD203B41FA5}">
                      <a16:colId xmlns:a16="http://schemas.microsoft.com/office/drawing/2014/main" val="767964008"/>
                    </a:ext>
                  </a:extLst>
                </a:gridCol>
                <a:gridCol w="975873">
                  <a:extLst>
                    <a:ext uri="{9D8B030D-6E8A-4147-A177-3AD203B41FA5}">
                      <a16:colId xmlns:a16="http://schemas.microsoft.com/office/drawing/2014/main" val="2289094191"/>
                    </a:ext>
                  </a:extLst>
                </a:gridCol>
                <a:gridCol w="1084303">
                  <a:extLst>
                    <a:ext uri="{9D8B030D-6E8A-4147-A177-3AD203B41FA5}">
                      <a16:colId xmlns:a16="http://schemas.microsoft.com/office/drawing/2014/main" val="3835058602"/>
                    </a:ext>
                  </a:extLst>
                </a:gridCol>
                <a:gridCol w="867443">
                  <a:extLst>
                    <a:ext uri="{9D8B030D-6E8A-4147-A177-3AD203B41FA5}">
                      <a16:colId xmlns:a16="http://schemas.microsoft.com/office/drawing/2014/main" val="2825734824"/>
                    </a:ext>
                  </a:extLst>
                </a:gridCol>
                <a:gridCol w="1458081">
                  <a:extLst>
                    <a:ext uri="{9D8B030D-6E8A-4147-A177-3AD203B41FA5}">
                      <a16:colId xmlns:a16="http://schemas.microsoft.com/office/drawing/2014/main" val="1498077956"/>
                    </a:ext>
                  </a:extLst>
                </a:gridCol>
                <a:gridCol w="934638">
                  <a:extLst>
                    <a:ext uri="{9D8B030D-6E8A-4147-A177-3AD203B41FA5}">
                      <a16:colId xmlns:a16="http://schemas.microsoft.com/office/drawing/2014/main" val="63251673"/>
                    </a:ext>
                  </a:extLst>
                </a:gridCol>
                <a:gridCol w="778866">
                  <a:extLst>
                    <a:ext uri="{9D8B030D-6E8A-4147-A177-3AD203B41FA5}">
                      <a16:colId xmlns:a16="http://schemas.microsoft.com/office/drawing/2014/main" val="1484115294"/>
                    </a:ext>
                  </a:extLst>
                </a:gridCol>
              </a:tblGrid>
              <a:tr h="279383">
                <a:tc>
                  <a:txBody>
                    <a:bodyPr/>
                    <a:lstStyle/>
                    <a:p>
                      <a:pPr algn="r" fontAlgn="b"/>
                      <a:r>
                        <a:rPr lang="en-SG" sz="1800" u="none" strike="noStrike">
                          <a:effectLst/>
                        </a:rPr>
                        <a:t>State</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Year</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Price</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Pop</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Pop16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CPI</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NDI</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C</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dirty="0" err="1">
                          <a:effectLst/>
                        </a:rPr>
                        <a:t>PiMin</a:t>
                      </a:r>
                      <a:endParaRPr lang="en-SG"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30356633"/>
                  </a:ext>
                </a:extLst>
              </a:tr>
              <a:tr h="279383">
                <a:tc>
                  <a:txBody>
                    <a:bodyPr/>
                    <a:lstStyle/>
                    <a:p>
                      <a:pPr algn="r" fontAlgn="b"/>
                      <a:r>
                        <a:rPr lang="en-SG" sz="1800" u="none" strike="noStrike">
                          <a:effectLst/>
                        </a:rPr>
                        <a:t>1</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28.6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3383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2236.5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dirty="0">
                          <a:effectLst/>
                        </a:rPr>
                        <a:t>30.6</a:t>
                      </a:r>
                      <a:endParaRPr lang="en-SG"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1558.305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93.9</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26.1</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63808811"/>
                  </a:ext>
                </a:extLst>
              </a:tr>
              <a:tr h="279383">
                <a:tc>
                  <a:txBody>
                    <a:bodyPr/>
                    <a:lstStyle/>
                    <a:p>
                      <a:pPr algn="r" fontAlgn="b"/>
                      <a:r>
                        <a:rPr lang="en-SG" sz="1800" u="none" strike="noStrike">
                          <a:effectLst/>
                        </a:rPr>
                        <a:t>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23.9</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1517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982.4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1944.745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125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24.9</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991797139"/>
                  </a:ext>
                </a:extLst>
              </a:tr>
              <a:tr h="279383">
                <a:tc>
                  <a:txBody>
                    <a:bodyPr/>
                    <a:lstStyle/>
                    <a:p>
                      <a:pPr algn="r" fontAlgn="b"/>
                      <a:r>
                        <a:rPr lang="en-SG" sz="1800" u="none" strike="noStrike">
                          <a:effectLst/>
                        </a:rPr>
                        <a:t>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1907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1296.7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1480.333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103.4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25.8</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815625915"/>
                  </a:ext>
                </a:extLst>
              </a:tr>
              <a:tr h="279383">
                <a:tc>
                  <a:txBody>
                    <a:bodyPr/>
                    <a:lstStyle/>
                    <a:p>
                      <a:pPr algn="r" fontAlgn="b"/>
                      <a:r>
                        <a:rPr lang="en-SG" sz="1800" u="none" strike="noStrike">
                          <a:effectLst/>
                        </a:rPr>
                        <a:t>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25.3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17556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12072</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2776.097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142</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23.9</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94500668"/>
                  </a:ext>
                </a:extLst>
              </a:tr>
              <a:tr h="279383">
                <a:tc>
                  <a:txBody>
                    <a:bodyPr/>
                    <a:lstStyle/>
                    <a:p>
                      <a:pPr algn="r" fontAlgn="b"/>
                      <a:r>
                        <a:rPr lang="en-SG" sz="1800" u="none" strike="noStrike">
                          <a:effectLst/>
                        </a:rPr>
                        <a:t>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2716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1883.5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2913.68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156.2</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26.2</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45102992"/>
                  </a:ext>
                </a:extLst>
              </a:tr>
              <a:tr h="279383">
                <a:tc>
                  <a:txBody>
                    <a:bodyPr/>
                    <a:lstStyle/>
                    <a:p>
                      <a:pPr algn="r" fontAlgn="b"/>
                      <a:r>
                        <a:rPr lang="en-SG" sz="1800" u="none" strike="noStrike">
                          <a:effectLst/>
                        </a:rPr>
                        <a:t>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480</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317.7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2261.462</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165.8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26.8</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364019755"/>
                  </a:ext>
                </a:extLst>
              </a:tr>
              <a:tr h="279383">
                <a:tc>
                  <a:txBody>
                    <a:bodyPr/>
                    <a:lstStyle/>
                    <a:p>
                      <a:pPr algn="r" fontAlgn="b"/>
                      <a:r>
                        <a:rPr lang="en-SG" sz="1800" u="none" strike="noStrike">
                          <a:effectLst/>
                        </a:rPr>
                        <a:t>9</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23.4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792</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563.1</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2733.227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246.4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24.7</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511611868"/>
                  </a:ext>
                </a:extLst>
              </a:tr>
              <a:tr h="279383">
                <a:tc>
                  <a:txBody>
                    <a:bodyPr/>
                    <a:lstStyle/>
                    <a:p>
                      <a:pPr algn="r" fontAlgn="b"/>
                      <a:r>
                        <a:rPr lang="en-SG" sz="1800" u="none" strike="noStrike">
                          <a:effectLst/>
                        </a:rPr>
                        <a:t>10</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5532</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3996.8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1980.687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137.5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26.9</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54282709"/>
                  </a:ext>
                </a:extLst>
              </a:tr>
              <a:tr h="279383">
                <a:tc>
                  <a:txBody>
                    <a:bodyPr/>
                    <a:lstStyle/>
                    <a:p>
                      <a:pPr algn="r" fontAlgn="b"/>
                      <a:r>
                        <a:rPr lang="en-SG" sz="1800" u="none" strike="noStrike">
                          <a:effectLst/>
                        </a:rPr>
                        <a:t>11</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26.9</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4206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2768.4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dirty="0">
                          <a:effectLst/>
                        </a:rPr>
                        <a:t>1743.939</a:t>
                      </a:r>
                      <a:endParaRPr lang="en-SG"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108.3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26.1</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66093390"/>
                  </a:ext>
                </a:extLst>
              </a:tr>
              <a:tr h="279383">
                <a:tc>
                  <a:txBody>
                    <a:bodyPr/>
                    <a:lstStyle/>
                    <a:p>
                      <a:pPr algn="r" fontAlgn="b"/>
                      <a:r>
                        <a:rPr lang="en-SG" sz="1800" u="none" strike="noStrike">
                          <a:effectLst/>
                        </a:rPr>
                        <a:t>13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689</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451.6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1938.814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97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24.9</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167249103"/>
                  </a:ext>
                </a:extLst>
              </a:tr>
              <a:tr h="279383">
                <a:tc>
                  <a:txBody>
                    <a:bodyPr/>
                    <a:lstStyle/>
                    <a:p>
                      <a:pPr algn="r" fontAlgn="b"/>
                      <a:r>
                        <a:rPr lang="en-SG" sz="1800" u="none" strike="noStrike">
                          <a:effectLst/>
                        </a:rPr>
                        <a:t>14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25.4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10369</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7115.8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dirty="0">
                          <a:effectLst/>
                        </a:rPr>
                        <a:t>2655.691</a:t>
                      </a:r>
                      <a:endParaRPr lang="en-SG"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145.5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dirty="0">
                          <a:effectLst/>
                        </a:rPr>
                        <a:t>24.1</a:t>
                      </a:r>
                      <a:endParaRPr lang="en-SG"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249095175"/>
                  </a:ext>
                </a:extLst>
              </a:tr>
              <a:tr h="279383">
                <a:tc>
                  <a:txBody>
                    <a:bodyPr/>
                    <a:lstStyle/>
                    <a:p>
                      <a:pPr algn="r" fontAlgn="b"/>
                      <a:r>
                        <a:rPr lang="en-SG" sz="1800" u="none" strike="noStrike">
                          <a:effectLst/>
                        </a:rPr>
                        <a:t>15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24.4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4780</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3206.7</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2204.326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138.5</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24.1</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44920619"/>
                  </a:ext>
                </a:extLst>
              </a:tr>
              <a:tr h="279383">
                <a:tc>
                  <a:txBody>
                    <a:bodyPr/>
                    <a:lstStyle/>
                    <a:p>
                      <a:pPr algn="r" fontAlgn="b"/>
                      <a:r>
                        <a:rPr lang="en-SG" sz="1800" u="none" strike="noStrike">
                          <a:effectLst/>
                        </a:rPr>
                        <a:t>16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63</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26.4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2758</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dirty="0">
                          <a:effectLst/>
                        </a:rPr>
                        <a:t>1880.7</a:t>
                      </a:r>
                      <a:endParaRPr lang="en-SG"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30.6</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2153.014</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114.9</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SG" sz="1800" u="none" strike="noStrike">
                          <a:effectLst/>
                        </a:rPr>
                        <a:t>25.4</a:t>
                      </a:r>
                      <a:endParaRPr lang="en-SG"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67631695"/>
                  </a:ext>
                </a:extLst>
              </a:tr>
              <a:tr h="279383">
                <a:tc>
                  <a:txBody>
                    <a:bodyPr/>
                    <a:lstStyle/>
                    <a:p>
                      <a:pPr algn="r" fontAlgn="b"/>
                      <a:r>
                        <a:rPr lang="en-SG" sz="1800" u="none" strike="noStrike">
                          <a:effectLst/>
                        </a:rPr>
                        <a:t>…</a:t>
                      </a:r>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SG"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35015326"/>
                  </a:ext>
                </a:extLst>
              </a:tr>
            </a:tbl>
          </a:graphicData>
        </a:graphic>
      </p:graphicFrame>
      <p:sp>
        <p:nvSpPr>
          <p:cNvPr id="16" name="Rectangle 15"/>
          <p:cNvSpPr/>
          <p:nvPr/>
        </p:nvSpPr>
        <p:spPr>
          <a:xfrm>
            <a:off x="468085" y="5421868"/>
            <a:ext cx="829491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SG" dirty="0">
                <a:latin typeface="Miriam Fixed" panose="020B0509050101010101" pitchFamily="49" charset="-79"/>
                <a:cs typeface="Miriam Fixed" panose="020B0509050101010101" pitchFamily="49" charset="-79"/>
              </a:rPr>
              <a:t>See </a:t>
            </a:r>
            <a:r>
              <a:rPr lang="en-SG" b="1" dirty="0">
                <a:latin typeface="Miriam Fixed" panose="020B0509050101010101" pitchFamily="49" charset="-79"/>
                <a:cs typeface="Miriam Fixed" panose="020B0509050101010101" pitchFamily="49" charset="-79"/>
                <a:hlinkClick r:id="rId2" action="ppaction://hlinkfile"/>
              </a:rPr>
              <a:t>cigar.xlsx</a:t>
            </a:r>
            <a:r>
              <a:rPr lang="en-SG" b="1" dirty="0">
                <a:latin typeface="Miriam Fixed" panose="020B0509050101010101" pitchFamily="49" charset="-79"/>
                <a:cs typeface="Miriam Fixed" panose="020B0509050101010101" pitchFamily="49" charset="-79"/>
              </a:rPr>
              <a:t> </a:t>
            </a:r>
            <a:r>
              <a:rPr lang="en-SG" dirty="0">
                <a:latin typeface="Miriam Fixed" panose="020B0509050101010101" pitchFamily="49" charset="-79"/>
                <a:cs typeface="Miriam Fixed" panose="020B0509050101010101" pitchFamily="49" charset="-79"/>
              </a:rPr>
              <a:t>for full data, and </a:t>
            </a:r>
            <a:r>
              <a:rPr lang="en-SG" b="1" dirty="0">
                <a:latin typeface="Miriam Fixed" panose="020B0509050101010101" pitchFamily="49" charset="-79"/>
                <a:cs typeface="Miriam Fixed" panose="020B0509050101010101" pitchFamily="49" charset="-79"/>
                <a:hlinkClick r:id="rId3" action="ppaction://hlinkfile"/>
              </a:rPr>
              <a:t>cigar_readme.txt</a:t>
            </a:r>
            <a:r>
              <a:rPr lang="en-SG" dirty="0">
                <a:latin typeface="Miriam Fixed" panose="020B0509050101010101" pitchFamily="49" charset="-79"/>
                <a:cs typeface="Miriam Fixed" panose="020B0509050101010101" pitchFamily="49" charset="-79"/>
              </a:rPr>
              <a:t> for a description of the data. </a:t>
            </a:r>
          </a:p>
        </p:txBody>
      </p:sp>
    </p:spTree>
    <p:extLst>
      <p:ext uri="{BB962C8B-B14F-4D97-AF65-F5344CB8AC3E}">
        <p14:creationId xmlns:p14="http://schemas.microsoft.com/office/powerpoint/2010/main" val="58671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1066800" y="161926"/>
            <a:ext cx="6781800" cy="447674"/>
          </a:xfrm>
          <a:prstGeom prst="rect">
            <a:avLst/>
          </a:prstGeom>
          <a:ln>
            <a:miter lim="800000"/>
            <a:headEnd/>
            <a:tailEnd/>
          </a:ln>
        </p:spPr>
        <p:txBody>
          <a:bodyPr/>
          <a:lstStyle/>
          <a:p>
            <a:pPr algn="ctr" eaLnBrk="1" hangingPunct="1">
              <a:defRPr/>
            </a:pPr>
            <a:r>
              <a:rPr lang="en-US" sz="2400" b="1" dirty="0">
                <a:solidFill>
                  <a:schemeClr val="accent2">
                    <a:lumMod val="40000"/>
                    <a:lumOff val="60000"/>
                  </a:schemeClr>
                </a:solidFill>
              </a:rPr>
              <a:t>FE-SDPD Model – Cigarette Demand Data</a:t>
            </a:r>
          </a:p>
        </p:txBody>
      </p:sp>
      <p:sp>
        <p:nvSpPr>
          <p:cNvPr id="61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931C6-8148-4659-B279-315EA3DE8ECC}" type="slidenum">
              <a:rPr lang="en-US" altLang="en-US" smtClean="0"/>
              <a:pPr/>
              <a:t>6</a:t>
            </a:fld>
            <a:endParaRPr lang="en-US" altLang="en-US" dirty="0"/>
          </a:p>
        </p:txBody>
      </p:sp>
      <p:sp>
        <p:nvSpPr>
          <p:cNvPr id="2" name="Rectangle 1"/>
          <p:cNvSpPr/>
          <p:nvPr/>
        </p:nvSpPr>
        <p:spPr>
          <a:xfrm>
            <a:off x="457200" y="912197"/>
            <a:ext cx="8305800" cy="4955203"/>
          </a:xfrm>
          <a:prstGeom prst="rect">
            <a:avLst/>
          </a:prstGeom>
        </p:spPr>
        <p:txBody>
          <a:bodyPr wrap="square">
            <a:spAutoFit/>
          </a:bodyPr>
          <a:lstStyle/>
          <a:p>
            <a:r>
              <a:rPr lang="en-SG" sz="2000" dirty="0"/>
              <a:t>The subsequent analyses are based on the transformed data give in the file </a:t>
            </a:r>
            <a:r>
              <a:rPr lang="en-SG" sz="2000" b="1" dirty="0">
                <a:hlinkClick r:id="rId2" action="ppaction://hlinkfile"/>
              </a:rPr>
              <a:t>cigarette.xls</a:t>
            </a:r>
            <a:r>
              <a:rPr lang="en-SG" sz="2000" dirty="0"/>
              <a:t>, </a:t>
            </a:r>
          </a:p>
          <a:p>
            <a:endParaRPr lang="en-SG" sz="1200" dirty="0"/>
          </a:p>
          <a:p>
            <a:r>
              <a:rPr lang="en-SG" sz="2000" dirty="0"/>
              <a:t>where </a:t>
            </a:r>
          </a:p>
          <a:p>
            <a:r>
              <a:rPr lang="en-SG" sz="2000" dirty="0"/>
              <a:t>column A: observation</a:t>
            </a:r>
          </a:p>
          <a:p>
            <a:r>
              <a:rPr lang="en-SG" sz="2000" dirty="0"/>
              <a:t>column B: state</a:t>
            </a:r>
          </a:p>
          <a:p>
            <a:r>
              <a:rPr lang="en-SG" sz="2000" dirty="0"/>
              <a:t>column C: year</a:t>
            </a:r>
          </a:p>
          <a:p>
            <a:r>
              <a:rPr lang="en-SG" sz="2000" dirty="0"/>
              <a:t>column D: </a:t>
            </a:r>
            <a:r>
              <a:rPr lang="en-SG" sz="2000" b="1" dirty="0"/>
              <a:t>ln</a:t>
            </a:r>
            <a:r>
              <a:rPr lang="en-SG" sz="2000" dirty="0"/>
              <a:t>(cigarette sales in packs per capita)</a:t>
            </a:r>
          </a:p>
          <a:p>
            <a:r>
              <a:rPr lang="en-SG" sz="2000" dirty="0"/>
              <a:t>column E: </a:t>
            </a:r>
            <a:r>
              <a:rPr lang="en-SG" sz="2000" b="1" dirty="0"/>
              <a:t>ln</a:t>
            </a:r>
            <a:r>
              <a:rPr lang="en-SG" sz="2000" dirty="0"/>
              <a:t>(price per pack of cigarettes/CPI)</a:t>
            </a:r>
          </a:p>
          <a:p>
            <a:r>
              <a:rPr lang="en-SG" sz="2000" dirty="0"/>
              <a:t>column F: </a:t>
            </a:r>
            <a:r>
              <a:rPr lang="en-SG" sz="2000" b="1" dirty="0"/>
              <a:t>ln</a:t>
            </a:r>
            <a:r>
              <a:rPr lang="en-SG" sz="2000" dirty="0"/>
              <a:t>(per capita disposable income/CPI)</a:t>
            </a:r>
          </a:p>
          <a:p>
            <a:r>
              <a:rPr lang="en-SG" sz="2000" dirty="0"/>
              <a:t>column G: </a:t>
            </a:r>
            <a:r>
              <a:rPr lang="en-SG" sz="2000" b="1" dirty="0"/>
              <a:t>ln</a:t>
            </a:r>
            <a:r>
              <a:rPr lang="en-SG" sz="2000" dirty="0"/>
              <a:t>(min price in adjoining states per pack of cigarettes/CPI)</a:t>
            </a:r>
          </a:p>
          <a:p>
            <a:r>
              <a:rPr lang="en-SG" sz="2000" dirty="0"/>
              <a:t>column H: population</a:t>
            </a:r>
          </a:p>
          <a:p>
            <a:r>
              <a:rPr lang="en-SG" sz="2000" dirty="0"/>
              <a:t>column I: population above the age of 16</a:t>
            </a:r>
          </a:p>
          <a:p>
            <a:endParaRPr lang="en-SG" sz="1200" dirty="0"/>
          </a:p>
          <a:p>
            <a:r>
              <a:rPr lang="en-SG" sz="2000" dirty="0"/>
              <a:t>See cigarette_reame.txt for a detailed description of the data.</a:t>
            </a:r>
          </a:p>
          <a:p>
            <a:endParaRPr lang="en-SG" sz="1200" dirty="0"/>
          </a:p>
          <a:p>
            <a:r>
              <a:rPr lang="en-SG" sz="2000" dirty="0"/>
              <a:t>For the original data, see </a:t>
            </a:r>
            <a:r>
              <a:rPr lang="en-SG" sz="2000" b="1" dirty="0">
                <a:solidFill>
                  <a:srgbClr val="0000CC"/>
                </a:solidFill>
              </a:rPr>
              <a:t>cigar.xlsx</a:t>
            </a:r>
            <a:r>
              <a:rPr lang="en-SG" sz="2000" dirty="0"/>
              <a:t> and </a:t>
            </a:r>
            <a:r>
              <a:rPr lang="en-SG" sz="2000" b="1" dirty="0">
                <a:solidFill>
                  <a:srgbClr val="0000CC"/>
                </a:solidFill>
              </a:rPr>
              <a:t>cigar_readme.txt</a:t>
            </a:r>
          </a:p>
        </p:txBody>
      </p:sp>
      <p:sp>
        <p:nvSpPr>
          <p:cNvPr id="6148"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97173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ampl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0">
          <a:blip xmlns:r="http://schemas.openxmlformats.org/officeDocument/2006/relationships" r:embed="rId1"/>
          <a:stretch>
            <a:fillRect/>
          </a:stretch>
        </a:blipFill>
      </a:spPr>
      <a:bodyPr/>
      <a:lstStyle>
        <a:defPPr>
          <a:defRPr>
            <a:noFill/>
          </a:defRPr>
        </a:defPPr>
      </a:lstStyle>
    </a:txDef>
  </a:objectDefaults>
  <a:extraClrSchemeLst>
    <a:extraClrScheme>
      <a:clrScheme name="sample 1">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sample 2">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7047D7"/>
        </a:hlink>
        <a:folHlink>
          <a:srgbClr val="185A9C"/>
        </a:folHlink>
      </a:clrScheme>
      <a:clrMap bg1="lt1" tx1="dk1" bg2="lt2" tx2="dk2" accent1="accent1" accent2="accent2" accent3="accent3" accent4="accent4" accent5="accent5" accent6="accent6" hlink="hlink" folHlink="folHlink"/>
    </a:extraClrScheme>
    <a:extraClrScheme>
      <a:clrScheme name="sample 3">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951d41b-6b8e-4636-984f-012bff14ba18}" enabled="1" method="Privileged" siteId="{c98a79ca-5a9a-4791-a243-f06afd67464d}" removed="0"/>
</clbl:labelList>
</file>

<file path=docProps/app.xml><?xml version="1.0" encoding="utf-8"?>
<Properties xmlns="http://schemas.openxmlformats.org/officeDocument/2006/extended-properties" xmlns:vt="http://schemas.openxmlformats.org/officeDocument/2006/docPropsVTypes">
  <Template/>
  <TotalTime>10208</TotalTime>
  <Words>679</Words>
  <Application>Microsoft Office PowerPoint</Application>
  <PresentationFormat>On-screen Show (4:3)</PresentationFormat>
  <Paragraphs>188</Paragraphs>
  <Slides>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6" baseType="lpstr">
      <vt:lpstr>Arial</vt:lpstr>
      <vt:lpstr>Calibri</vt:lpstr>
      <vt:lpstr>Cambria Math</vt:lpstr>
      <vt:lpstr>Corbel Light</vt:lpstr>
      <vt:lpstr>Miriam Fixed</vt:lpstr>
      <vt:lpstr>Times New Roman</vt:lpstr>
      <vt:lpstr>Verdana</vt:lpstr>
      <vt:lpstr>Wingdings</vt:lpstr>
      <vt:lpstr>sample</vt:lpstr>
      <vt:lpstr>Image</vt:lpstr>
      <vt:lpstr>PowerPoint Presentation</vt:lpstr>
      <vt:lpstr>FE-SDPD Model – Tests of Hypotheses</vt:lpstr>
      <vt:lpstr>PowerPoint Presentation</vt:lpstr>
      <vt:lpstr>PowerPoint Presentation</vt:lpstr>
      <vt:lpstr>FE-SDPD Model – Cigarette Demand Data</vt:lpstr>
      <vt:lpstr>FE-SDPD Model – Cigarette Demand Data</vt:lpstr>
    </vt:vector>
  </TitlesOfParts>
  <Company>GuildDesign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YANG Zhenlin</cp:lastModifiedBy>
  <cp:revision>1381</cp:revision>
  <cp:lastPrinted>2017-08-21T14:10:55Z</cp:lastPrinted>
  <dcterms:created xsi:type="dcterms:W3CDTF">2004-08-26T06:30:40Z</dcterms:created>
  <dcterms:modified xsi:type="dcterms:W3CDTF">2024-10-12T14:08:37Z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51d41b-6b8e-4636-984f-012bff14ba18_Enabled">
    <vt:lpwstr>True</vt:lpwstr>
  </property>
  <property fmtid="{D5CDD505-2E9C-101B-9397-08002B2CF9AE}" pid="3" name="MSIP_Label_6951d41b-6b8e-4636-984f-012bff14ba18_SiteId">
    <vt:lpwstr>c98a79ca-5a9a-4791-a243-f06afd67464d</vt:lpwstr>
  </property>
  <property fmtid="{D5CDD505-2E9C-101B-9397-08002B2CF9AE}" pid="4" name="MSIP_Label_6951d41b-6b8e-4636-984f-012bff14ba18_Owner">
    <vt:lpwstr>zlyang@smu.edu.sg</vt:lpwstr>
  </property>
  <property fmtid="{D5CDD505-2E9C-101B-9397-08002B2CF9AE}" pid="5" name="MSIP_Label_6951d41b-6b8e-4636-984f-012bff14ba18_SetDate">
    <vt:lpwstr>2019-11-05T02:24:04.6794434Z</vt:lpwstr>
  </property>
  <property fmtid="{D5CDD505-2E9C-101B-9397-08002B2CF9AE}" pid="6" name="MSIP_Label_6951d41b-6b8e-4636-984f-012bff14ba18_Name">
    <vt:lpwstr>Restricted</vt:lpwstr>
  </property>
  <property fmtid="{D5CDD505-2E9C-101B-9397-08002B2CF9AE}" pid="7" name="MSIP_Label_6951d41b-6b8e-4636-984f-012bff14ba18_Application">
    <vt:lpwstr>Microsoft Azure Information Protection</vt:lpwstr>
  </property>
  <property fmtid="{D5CDD505-2E9C-101B-9397-08002B2CF9AE}" pid="8" name="MSIP_Label_6951d41b-6b8e-4636-984f-012bff14ba18_ActionId">
    <vt:lpwstr>64fbed27-f5d5-47ed-9e27-05eff3cfb6d6</vt:lpwstr>
  </property>
  <property fmtid="{D5CDD505-2E9C-101B-9397-08002B2CF9AE}" pid="9" name="MSIP_Label_6951d41b-6b8e-4636-984f-012bff14ba18_Extended_MSFT_Method">
    <vt:lpwstr>Automatic</vt:lpwstr>
  </property>
  <property fmtid="{D5CDD505-2E9C-101B-9397-08002B2CF9AE}" pid="10" name="Sensitivity">
    <vt:lpwstr>Restricted</vt:lpwstr>
  </property>
</Properties>
</file>