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326" r:id="rId3"/>
    <p:sldId id="343" r:id="rId4"/>
    <p:sldId id="341" r:id="rId5"/>
    <p:sldId id="342" r:id="rId6"/>
    <p:sldId id="327" r:id="rId7"/>
    <p:sldId id="336" r:id="rId8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5125A"/>
    <a:srgbClr val="A4631C"/>
    <a:srgbClr val="C87700"/>
    <a:srgbClr val="000066"/>
    <a:srgbClr val="009999"/>
    <a:srgbClr val="02383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1" autoAdjust="0"/>
    <p:restoredTop sz="94696" autoAdjust="0"/>
  </p:normalViewPr>
  <p:slideViewPr>
    <p:cSldViewPr>
      <p:cViewPr varScale="1">
        <p:scale>
          <a:sx n="74" d="100"/>
          <a:sy n="74" d="100"/>
        </p:scale>
        <p:origin x="489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4008C4F-2270-4314-830F-CB61E0DC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08C4F-2270-4314-830F-CB61E0DC95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5"/>
          <p:cNvGraphicFramePr>
            <a:graphicFrameLocks noChangeAspect="1"/>
          </p:cNvGraphicFramePr>
          <p:nvPr userDrawn="1"/>
        </p:nvGraphicFramePr>
        <p:xfrm>
          <a:off x="0" y="2159000"/>
          <a:ext cx="91440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7752381" imgH="7898413" progId="Photoshop.Image.7">
                  <p:embed/>
                </p:oleObj>
              </mc:Choice>
              <mc:Fallback>
                <p:oleObj name="Image" r:id="rId2" imgW="17752381" imgH="789841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967" b="17944"/>
                      <a:stretch>
                        <a:fillRect/>
                      </a:stretch>
                    </p:blipFill>
                    <p:spPr bwMode="auto">
                      <a:xfrm>
                        <a:off x="0" y="2159000"/>
                        <a:ext cx="9144000" cy="3022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0" descr="SOE_vertic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35350"/>
            <a:ext cx="2743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5"/>
          <p:cNvSpPr>
            <a:spLocks noChangeArrowheads="1"/>
          </p:cNvSpPr>
          <p:nvPr userDrawn="1"/>
        </p:nvSpPr>
        <p:spPr bwMode="gray">
          <a:xfrm>
            <a:off x="7956550" y="177323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Oval 56"/>
          <p:cNvSpPr>
            <a:spLocks noChangeArrowheads="1"/>
          </p:cNvSpPr>
          <p:nvPr userDrawn="1"/>
        </p:nvSpPr>
        <p:spPr bwMode="gray">
          <a:xfrm>
            <a:off x="8316913" y="177323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Oval 57"/>
          <p:cNvSpPr>
            <a:spLocks noChangeArrowheads="1"/>
          </p:cNvSpPr>
          <p:nvPr userDrawn="1"/>
        </p:nvSpPr>
        <p:spPr bwMode="gray">
          <a:xfrm>
            <a:off x="8677275" y="177323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56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5"/>
          <p:cNvSpPr>
            <a:spLocks noChangeArrowheads="1"/>
          </p:cNvSpPr>
          <p:nvPr userDrawn="1"/>
        </p:nvSpPr>
        <p:spPr bwMode="gray">
          <a:xfrm>
            <a:off x="8108950" y="18288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Oval 56"/>
          <p:cNvSpPr>
            <a:spLocks noChangeArrowheads="1"/>
          </p:cNvSpPr>
          <p:nvPr userDrawn="1"/>
        </p:nvSpPr>
        <p:spPr bwMode="gray">
          <a:xfrm>
            <a:off x="8469313" y="18288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Oval 57"/>
          <p:cNvSpPr>
            <a:spLocks noChangeArrowheads="1"/>
          </p:cNvSpPr>
          <p:nvPr userDrawn="1"/>
        </p:nvSpPr>
        <p:spPr bwMode="gray">
          <a:xfrm>
            <a:off x="8829675" y="18288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1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457200" y="6400800"/>
            <a:ext cx="8229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81000" y="6477000"/>
            <a:ext cx="213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4C7C8B"/>
                </a:solidFill>
              </a:rPr>
              <a:t>ECON747, Term I  2024-25</a:t>
            </a:r>
            <a:endParaRPr lang="en-US" dirty="0">
              <a:solidFill>
                <a:srgbClr val="4C7C8B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629400" y="6477000"/>
            <a:ext cx="213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>
                <a:solidFill>
                  <a:srgbClr val="4C7C8B"/>
                </a:solidFill>
              </a:rPr>
              <a:t>© Zhenlin Yang, SMU</a:t>
            </a:r>
            <a:endParaRPr lang="en-US">
              <a:solidFill>
                <a:srgbClr val="4C7C8B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265"/>
          <a:stretch>
            <a:fillRect/>
          </a:stretch>
        </p:blipFill>
        <p:spPr bwMode="auto">
          <a:xfrm>
            <a:off x="0" y="0"/>
            <a:ext cx="9144000" cy="733425"/>
          </a:xfrm>
          <a:prstGeom prst="rect">
            <a:avLst/>
          </a:prstGeom>
          <a:solidFill>
            <a:srgbClr val="0F6D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8075735" y="180201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  <a:cs typeface="Times New Roman" pitchFamily="18" charset="0"/>
              </a:rPr>
              <a:t>Lab 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29000" y="6461125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C5582DC5-E3B1-4DA8-89BB-1A642695F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0"/>
          <p:cNvSpPr>
            <a:spLocks noChangeShapeType="1"/>
          </p:cNvSpPr>
          <p:nvPr userDrawn="1"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27" name="TextBox 11"/>
          <p:cNvSpPr txBox="1">
            <a:spLocks noChangeArrowheads="1"/>
          </p:cNvSpPr>
          <p:nvPr userDrawn="1"/>
        </p:nvSpPr>
        <p:spPr bwMode="auto">
          <a:xfrm>
            <a:off x="381000" y="6477000"/>
            <a:ext cx="213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rgbClr val="4C7C8B"/>
                </a:solidFill>
              </a:rPr>
              <a:t>STAT151, Term II 09-10</a:t>
            </a:r>
            <a:endParaRPr lang="en-US">
              <a:solidFill>
                <a:srgbClr val="4C7C8B"/>
              </a:solidFill>
            </a:endParaRPr>
          </a:p>
        </p:txBody>
      </p:sp>
      <p:sp>
        <p:nvSpPr>
          <p:cNvPr id="1028" name="TextBox 12"/>
          <p:cNvSpPr txBox="1">
            <a:spLocks noChangeArrowheads="1"/>
          </p:cNvSpPr>
          <p:nvPr userDrawn="1"/>
        </p:nvSpPr>
        <p:spPr bwMode="auto">
          <a:xfrm>
            <a:off x="6629400" y="6477000"/>
            <a:ext cx="213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>
                <a:solidFill>
                  <a:srgbClr val="4C7C8B"/>
                </a:solidFill>
              </a:rPr>
              <a:t>© Zhenlin Yang, SMU</a:t>
            </a:r>
            <a:endParaRPr lang="en-US">
              <a:solidFill>
                <a:srgbClr val="4C7C8B"/>
              </a:solidFill>
            </a:endParaRPr>
          </a:p>
        </p:txBody>
      </p:sp>
      <p:pic>
        <p:nvPicPr>
          <p:cNvPr id="1029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265"/>
          <a:stretch>
            <a:fillRect/>
          </a:stretch>
        </p:blipFill>
        <p:spPr bwMode="auto">
          <a:xfrm>
            <a:off x="0" y="0"/>
            <a:ext cx="9144000" cy="733425"/>
          </a:xfrm>
          <a:prstGeom prst="rect">
            <a:avLst/>
          </a:prstGeom>
          <a:solidFill>
            <a:srgbClr val="0F6D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-1168360584,&quot;Placement&quot;:&quot;Header&quot;}"/>
          <p:cNvSpPr txBox="1"/>
          <p:nvPr userDrawn="1"/>
        </p:nvSpPr>
        <p:spPr>
          <a:xfrm>
            <a:off x="3825010" y="0"/>
            <a:ext cx="1493980" cy="2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rotWithShape="0">
                  <a:blip r:embed="rId5"/>
                  <a:stretch>
                    <a:fillRect/>
                  </a:stretch>
                </a:blipFill>
              </a14:hiddenFill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SG" sz="800">
                <a:solidFill>
                  <a:srgbClr val="333333"/>
                </a:solidFill>
                <a:latin typeface="Calibri" panose="020F0502020204030204" pitchFamily="34" charset="0"/>
              </a:rPr>
              <a:t>SMU Classification: 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lyang@smu.edu.s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ysmu.edu/faculty/zlya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E_SDPD_App/cigar_readme.txt" TargetMode="External"/><Relationship Id="rId2" Type="http://schemas.openxmlformats.org/officeDocument/2006/relationships/hyperlink" Target="FE_SDPD_App/cigar.xl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E_SDPD_App/cigarette.xl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5410200"/>
            <a:ext cx="7467600" cy="990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dirty="0" smtClean="0"/>
            </a:lvl1pPr>
          </a:lstStyle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b="1" u="sng" dirty="0">
                <a:solidFill>
                  <a:schemeClr val="bg1"/>
                </a:solidFill>
                <a:latin typeface="+mn-lt"/>
                <a:cs typeface="Times New Roman" pitchFamily="18" charset="0"/>
                <a:hlinkClick r:id="rId3"/>
              </a:rPr>
              <a:t>zlyang@smu.edu.sg</a:t>
            </a:r>
            <a:endParaRPr b="1" u="sng" kern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b="1" u="sng" kern="0" dirty="0">
                <a:solidFill>
                  <a:schemeClr val="bg1"/>
                </a:solidFill>
                <a:latin typeface="+mn-lt"/>
                <a:cs typeface="Times New Roman" pitchFamily="18" charset="0"/>
                <a:hlinkClick r:id="rId4"/>
              </a:rPr>
              <a:t>http://www.mysmu.edu/faculty/zlyang/</a:t>
            </a:r>
            <a:r>
              <a:rPr b="1" u="sng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688138" y="3105150"/>
            <a:ext cx="165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Zhenlin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3D87EF2-B7EF-71E1-5F5C-B0C3D440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106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ECON747: 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Econometric Models and Methods –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6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I, 2024-2025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161926"/>
            <a:ext cx="6781800" cy="4476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FE-SDPD Model – Cigarette Demand Data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1" y="990600"/>
            <a:ext cx="817095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5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B3B56-0BEC-8DD1-37FE-A41D6A433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82DC5-E3B1-4DA8-89BB-1A642695FD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66D2FA-5EAE-AA69-5E4F-7AE593D4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1926"/>
            <a:ext cx="6781800" cy="4476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Analysis of FE-SDPD with Matlab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12BA4-0BD2-62EC-169F-5DF6AAD87897}"/>
              </a:ext>
            </a:extLst>
          </p:cNvPr>
          <p:cNvSpPr/>
          <p:nvPr/>
        </p:nvSpPr>
        <p:spPr>
          <a:xfrm>
            <a:off x="457200" y="838200"/>
            <a:ext cx="8229600" cy="5463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Zip folder “FE_SDPD_App.zip” contains matlab files for analyzing the panel data set: cigarette: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SDPD816_SE_App.m</a:t>
            </a:r>
            <a:r>
              <a:rPr lang="en-US" sz="2200" b="1" dirty="0">
                <a:solidFill>
                  <a:srgbClr val="0000CC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for fitting SDPD model with SE only 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SDPD816_SL_App.m</a:t>
            </a:r>
            <a:r>
              <a:rPr lang="en-US" sz="2200" b="1" dirty="0">
                <a:solidFill>
                  <a:srgbClr val="0000CC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for fitting SDPD model with SL only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SDPD816_SLE_App.m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for SDPD model without lambda_2 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SDPD816_STL_App.m: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 SDPD model without SE term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SDPD816_STLE_App.m: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the most general SDPD model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set can be replaced by Munnell, or fatality.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data set is associated with a readme file for a data description.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weight matrices are also given in the same folder.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main matlab file is associated with a subfunction that calculated the concentrated loglikelihood function.</a:t>
            </a:r>
          </a:p>
        </p:txBody>
      </p:sp>
    </p:spTree>
    <p:extLst>
      <p:ext uri="{BB962C8B-B14F-4D97-AF65-F5344CB8AC3E}">
        <p14:creationId xmlns:p14="http://schemas.microsoft.com/office/powerpoint/2010/main" val="388864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161926"/>
            <a:ext cx="6781800" cy="4476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FE-SDPD Model – Cigarette Demand Data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76124"/>
              </p:ext>
            </p:extLst>
          </p:nvPr>
        </p:nvGraphicFramePr>
        <p:xfrm>
          <a:off x="468085" y="914655"/>
          <a:ext cx="8218714" cy="419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463">
                  <a:extLst>
                    <a:ext uri="{9D8B030D-6E8A-4147-A177-3AD203B41FA5}">
                      <a16:colId xmlns:a16="http://schemas.microsoft.com/office/drawing/2014/main" val="1276349741"/>
                    </a:ext>
                  </a:extLst>
                </a:gridCol>
                <a:gridCol w="644604">
                  <a:extLst>
                    <a:ext uri="{9D8B030D-6E8A-4147-A177-3AD203B41FA5}">
                      <a16:colId xmlns:a16="http://schemas.microsoft.com/office/drawing/2014/main" val="666755735"/>
                    </a:ext>
                  </a:extLst>
                </a:gridCol>
                <a:gridCol w="859474">
                  <a:extLst>
                    <a:ext uri="{9D8B030D-6E8A-4147-A177-3AD203B41FA5}">
                      <a16:colId xmlns:a16="http://schemas.microsoft.com/office/drawing/2014/main" val="767964008"/>
                    </a:ext>
                  </a:extLst>
                </a:gridCol>
                <a:gridCol w="966908">
                  <a:extLst>
                    <a:ext uri="{9D8B030D-6E8A-4147-A177-3AD203B41FA5}">
                      <a16:colId xmlns:a16="http://schemas.microsoft.com/office/drawing/2014/main" val="2289094191"/>
                    </a:ext>
                  </a:extLst>
                </a:gridCol>
                <a:gridCol w="1074342">
                  <a:extLst>
                    <a:ext uri="{9D8B030D-6E8A-4147-A177-3AD203B41FA5}">
                      <a16:colId xmlns:a16="http://schemas.microsoft.com/office/drawing/2014/main" val="3835058602"/>
                    </a:ext>
                  </a:extLst>
                </a:gridCol>
                <a:gridCol w="859474">
                  <a:extLst>
                    <a:ext uri="{9D8B030D-6E8A-4147-A177-3AD203B41FA5}">
                      <a16:colId xmlns:a16="http://schemas.microsoft.com/office/drawing/2014/main" val="2825734824"/>
                    </a:ext>
                  </a:extLst>
                </a:gridCol>
                <a:gridCol w="1444686">
                  <a:extLst>
                    <a:ext uri="{9D8B030D-6E8A-4147-A177-3AD203B41FA5}">
                      <a16:colId xmlns:a16="http://schemas.microsoft.com/office/drawing/2014/main" val="1498077956"/>
                    </a:ext>
                  </a:extLst>
                </a:gridCol>
                <a:gridCol w="926052">
                  <a:extLst>
                    <a:ext uri="{9D8B030D-6E8A-4147-A177-3AD203B41FA5}">
                      <a16:colId xmlns:a16="http://schemas.microsoft.com/office/drawing/2014/main" val="63251673"/>
                    </a:ext>
                  </a:extLst>
                </a:gridCol>
                <a:gridCol w="771711">
                  <a:extLst>
                    <a:ext uri="{9D8B030D-6E8A-4147-A177-3AD203B41FA5}">
                      <a16:colId xmlns:a16="http://schemas.microsoft.com/office/drawing/2014/main" val="1484115294"/>
                    </a:ext>
                  </a:extLst>
                </a:gridCol>
              </a:tblGrid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State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Year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Price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Pop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Pop16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CPI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NDI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C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 err="1">
                          <a:effectLst/>
                        </a:rPr>
                        <a:t>PiMin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30356633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28.6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3383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2236.5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30.6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1558.305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93.9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63808811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23.9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1517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982.4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1944.745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125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24.9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91797139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1907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1296.7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1480.333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103.4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25.8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15625915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25.3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17556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12072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2776.097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142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23.9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94500668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2716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1883.5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2913.68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156.2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5102992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480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317.7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2261.462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165.8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64019755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23.4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792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563.1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2733.227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246.4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24.7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11611868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5532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3996.8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1980.687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137.5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54282709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4206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2768.4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1743.939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108.3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66093390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689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451.6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1938.814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97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24.9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67249103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25.4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10369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7115.8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2655.691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145.5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24.1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49095175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24.4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4780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3206.7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2204.326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138.5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24.1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44920619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26.4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2758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1880.7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30.6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2153.014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114.9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25.4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67631695"/>
                  </a:ext>
                </a:extLst>
              </a:tr>
              <a:tr h="279383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…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35015326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68086" y="5421868"/>
            <a:ext cx="821871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See </a:t>
            </a:r>
            <a:r>
              <a:rPr lang="en-SG" b="1" dirty="0">
                <a:latin typeface="Miriam Fixed" panose="020B0509050101010101" pitchFamily="49" charset="-79"/>
                <a:cs typeface="Miriam Fixed" panose="020B0509050101010101" pitchFamily="49" charset="-79"/>
                <a:hlinkClick r:id="rId2" action="ppaction://hlinkfile"/>
              </a:rPr>
              <a:t>cigar.xlsx</a:t>
            </a:r>
            <a:r>
              <a:rPr lang="en-SG" b="1" dirty="0"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for full data, and </a:t>
            </a:r>
            <a:r>
              <a:rPr lang="en-SG" b="1" dirty="0">
                <a:latin typeface="Miriam Fixed" panose="020B0509050101010101" pitchFamily="49" charset="-79"/>
                <a:cs typeface="Miriam Fixed" panose="020B0509050101010101" pitchFamily="49" charset="-79"/>
                <a:hlinkClick r:id="rId3" action="ppaction://hlinkfile"/>
              </a:rPr>
              <a:t>cigar_readme.txt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for a description of the data. </a:t>
            </a:r>
          </a:p>
        </p:txBody>
      </p:sp>
    </p:spTree>
    <p:extLst>
      <p:ext uri="{BB962C8B-B14F-4D97-AF65-F5344CB8AC3E}">
        <p14:creationId xmlns:p14="http://schemas.microsoft.com/office/powerpoint/2010/main" val="58671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161926"/>
            <a:ext cx="6781800" cy="4476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FE-SDPD Model – Cigarette Demand Data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838200"/>
            <a:ext cx="8229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000" dirty="0"/>
              <a:t>The subsequent analyses are based on the transformed data give in the file </a:t>
            </a:r>
            <a:r>
              <a:rPr lang="en-SG" sz="2000" b="1" dirty="0">
                <a:hlinkClick r:id="rId2" action="ppaction://hlinkfile"/>
              </a:rPr>
              <a:t>cigarette.xls</a:t>
            </a:r>
            <a:r>
              <a:rPr lang="en-SG" sz="2000" dirty="0"/>
              <a:t>, </a:t>
            </a:r>
          </a:p>
          <a:p>
            <a:endParaRPr lang="en-SG" sz="1200" dirty="0"/>
          </a:p>
          <a:p>
            <a:r>
              <a:rPr lang="en-SG" sz="2000" dirty="0"/>
              <a:t>where </a:t>
            </a:r>
          </a:p>
          <a:p>
            <a:r>
              <a:rPr lang="en-SG" sz="2000" dirty="0"/>
              <a:t>column A: observation</a:t>
            </a:r>
          </a:p>
          <a:p>
            <a:r>
              <a:rPr lang="en-SG" sz="2000" dirty="0"/>
              <a:t>column B: state</a:t>
            </a:r>
          </a:p>
          <a:p>
            <a:r>
              <a:rPr lang="en-SG" sz="2000" dirty="0"/>
              <a:t>column C: year</a:t>
            </a:r>
          </a:p>
          <a:p>
            <a:r>
              <a:rPr lang="en-SG" sz="2000" dirty="0"/>
              <a:t>column D: </a:t>
            </a:r>
            <a:r>
              <a:rPr lang="en-SG" sz="2000" b="1" dirty="0"/>
              <a:t>ln</a:t>
            </a:r>
            <a:r>
              <a:rPr lang="en-SG" sz="2000" dirty="0"/>
              <a:t>(cigarette sales in packs per capita)</a:t>
            </a:r>
          </a:p>
          <a:p>
            <a:r>
              <a:rPr lang="en-SG" sz="2000" dirty="0"/>
              <a:t>column E: </a:t>
            </a:r>
            <a:r>
              <a:rPr lang="en-SG" sz="2000" b="1" dirty="0"/>
              <a:t>ln</a:t>
            </a:r>
            <a:r>
              <a:rPr lang="en-SG" sz="2000" dirty="0"/>
              <a:t>(price per pack of cigarettes/CPI)</a:t>
            </a:r>
          </a:p>
          <a:p>
            <a:r>
              <a:rPr lang="en-SG" sz="2000" dirty="0"/>
              <a:t>column F: </a:t>
            </a:r>
            <a:r>
              <a:rPr lang="en-SG" sz="2000" b="1" dirty="0"/>
              <a:t>ln</a:t>
            </a:r>
            <a:r>
              <a:rPr lang="en-SG" sz="2000" dirty="0"/>
              <a:t>(per capita disposable income/CPI)</a:t>
            </a:r>
          </a:p>
          <a:p>
            <a:r>
              <a:rPr lang="en-SG" sz="2000" dirty="0"/>
              <a:t>column G: </a:t>
            </a:r>
            <a:r>
              <a:rPr lang="en-SG" sz="2000" b="1" dirty="0"/>
              <a:t>ln</a:t>
            </a:r>
            <a:r>
              <a:rPr lang="en-SG" sz="2000" dirty="0"/>
              <a:t>(min price in adjoining states per pack of cigarettes/CPI)</a:t>
            </a:r>
          </a:p>
          <a:p>
            <a:r>
              <a:rPr lang="en-SG" sz="2000" dirty="0"/>
              <a:t>column H: population</a:t>
            </a:r>
          </a:p>
          <a:p>
            <a:r>
              <a:rPr lang="en-SG" sz="2000" dirty="0"/>
              <a:t>column I: population above the age of 16</a:t>
            </a:r>
          </a:p>
          <a:p>
            <a:endParaRPr lang="en-SG" sz="1200" dirty="0"/>
          </a:p>
          <a:p>
            <a:r>
              <a:rPr lang="en-SG" sz="2000" dirty="0"/>
              <a:t>See cigarette_reame.txt for a detailed description of the data.</a:t>
            </a:r>
          </a:p>
          <a:p>
            <a:endParaRPr lang="en-SG" sz="1200" dirty="0"/>
          </a:p>
          <a:p>
            <a:r>
              <a:rPr lang="en-SG" sz="2000" dirty="0"/>
              <a:t>For the original data, see </a:t>
            </a:r>
            <a:r>
              <a:rPr lang="en-SG" sz="2000" b="1" dirty="0">
                <a:solidFill>
                  <a:srgbClr val="0000CC"/>
                </a:solidFill>
              </a:rPr>
              <a:t>cigar.xlsx</a:t>
            </a:r>
            <a:r>
              <a:rPr lang="en-SG" sz="2000" dirty="0"/>
              <a:t> and </a:t>
            </a:r>
            <a:r>
              <a:rPr lang="en-SG" sz="2000" b="1" dirty="0">
                <a:solidFill>
                  <a:srgbClr val="0000CC"/>
                </a:solidFill>
              </a:rPr>
              <a:t>cigar_readme.txt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7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468086" y="788075"/>
            <a:ext cx="8218714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SG" b="1" u="sng" dirty="0">
                <a:latin typeface="Miriam Fixed" panose="020B0509050101010101" pitchFamily="49" charset="-79"/>
                <a:cs typeface="Miriam Fixed" panose="020B0509050101010101" pitchFamily="49" charset="-79"/>
              </a:rPr>
              <a:t>Main m-Files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SDPD816_SE_App.m:   Fit SED model;  Calls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FnAQSE_SE.m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, 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			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FnCQMLE_SE.m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,   and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FnFQMLE_SE.m</a:t>
            </a:r>
            <a:endParaRPr lang="en-SG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SDPD816_SL_App.m:   Fit SLD model;  Calls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FnAQSE_SL.m</a:t>
            </a:r>
            <a:endParaRPr lang="en-SG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SDPD816_SLE_App.m:  Fit SLE model;  Calls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FnAQSE_SLE.m</a:t>
            </a:r>
            <a:endParaRPr lang="en-SG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SDPD816_STL_App.m:  Fit STL model;  Calls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FnAQSE_STL.m</a:t>
            </a:r>
            <a:endParaRPr lang="en-SG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SDPD816_STLE_App.m: Fit STLE model; Calls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FnAQSE_STLE.m</a:t>
            </a:r>
            <a:endParaRPr lang="en-SG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8218714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SG" b="1" u="sng" dirty="0">
                <a:latin typeface="Miriam Fixed" panose="020B0509050101010101" pitchFamily="49" charset="-79"/>
                <a:cs typeface="Miriam Fixed" panose="020B0509050101010101" pitchFamily="49" charset="-79"/>
              </a:rPr>
              <a:t>m-functions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FnAQSE_SE.m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  For M-Estimation of SED Model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FnFQMLE_SE.m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 For Full QMLE of SED Model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FnAQSE_SL.m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  For M-Estimation of SLD Model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FnAQSE_SLE.m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 For M-Estimation of SLE Model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FnAQSE_STL.m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 For M-Estimation of STL Model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FnAQSE_STLE.m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For M-Estimation of STLE Model</a:t>
            </a:r>
          </a:p>
          <a:p>
            <a:endParaRPr lang="en-SG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FnCQMLE_SE.m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 For CQML-Estimation of SED Model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FnCQMLE_SL.m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 For CQML-Estimation of SLD Model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FnCQMLE_SLE.m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For CQML-Estimation of SLE Model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FnCQMLE_STL.m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For CQML-Estimation of STL Model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FnCQMLE_STLE.m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For CQML-Estimation of STLE Model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152400"/>
            <a:ext cx="571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i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4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-Files, Data Files, and Weight Files</a:t>
            </a:r>
            <a:endParaRPr lang="en-US" sz="32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4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457200" y="2140327"/>
            <a:ext cx="82296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SG" b="1" dirty="0">
                <a:latin typeface="Miriam Fixed" panose="020B0509050101010101" pitchFamily="49" charset="-79"/>
                <a:cs typeface="Miriam Fixed" panose="020B0509050101010101" pitchFamily="49" charset="-79"/>
              </a:rPr>
              <a:t>Data Files and Readme Files: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cigarrete.xls: transformed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cigarrete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demand data, 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       see cigarette_readme.txt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cigar.xlsx:    original cigarette demand data, 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       see cigar_readme.txt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Munnell.xls:   Public Capital Productivity Data, 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       see Munnell_readme.txt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Fatality.xls:  Fatality data, see Fatality_readme.txt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086" y="809685"/>
            <a:ext cx="821871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Fn_CMat.m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 For computing the C matrix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Fn_DMat.m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:   For computing the D matrix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Fn_DMat_1.m: For computing the D_1 matrix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76400" y="152400"/>
            <a:ext cx="571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i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4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-Files, Data Files, and Weight Files</a:t>
            </a:r>
            <a:endParaRPr lang="en-US" sz="32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086" y="4713982"/>
            <a:ext cx="8229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SG" b="1" dirty="0">
                <a:latin typeface="Miriam Fixed" panose="020B0509050101010101" pitchFamily="49" charset="-79"/>
                <a:cs typeface="Miriam Fixed" panose="020B0509050101010101" pitchFamily="49" charset="-79"/>
              </a:rPr>
              <a:t>Spatial Weight Files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weight_cigarette.xls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weight_Munnell.xls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weight_Fatality.xls</a:t>
            </a:r>
          </a:p>
        </p:txBody>
      </p:sp>
    </p:spTree>
    <p:extLst>
      <p:ext uri="{BB962C8B-B14F-4D97-AF65-F5344CB8AC3E}">
        <p14:creationId xmlns:p14="http://schemas.microsoft.com/office/powerpoint/2010/main" val="240647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ampl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951d41b-6b8e-4636-984f-012bff14ba18}" enabled="1" method="Privileged" siteId="{c98a79ca-5a9a-4791-a243-f06afd67464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9598</TotalTime>
  <Words>859</Words>
  <Application>Microsoft Office PowerPoint</Application>
  <PresentationFormat>On-screen Show (4:3)</PresentationFormat>
  <Paragraphs>208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Corbel Light</vt:lpstr>
      <vt:lpstr>Miriam Fixed</vt:lpstr>
      <vt:lpstr>Times New Roman</vt:lpstr>
      <vt:lpstr>Verdana</vt:lpstr>
      <vt:lpstr>Wingdings</vt:lpstr>
      <vt:lpstr>sample</vt:lpstr>
      <vt:lpstr>Image</vt:lpstr>
      <vt:lpstr>PowerPoint Presentation</vt:lpstr>
      <vt:lpstr>FE-SDPD Model – Cigarette Demand Data</vt:lpstr>
      <vt:lpstr>PowerPoint Presentation</vt:lpstr>
      <vt:lpstr>FE-SDPD Model – Cigarette Demand Data</vt:lpstr>
      <vt:lpstr>FE-SDPD Model – Cigarette Demand Data</vt:lpstr>
      <vt:lpstr>PowerPoint Presentation</vt:lpstr>
      <vt:lpstr>PowerPoint Presentation</vt:lpstr>
    </vt:vector>
  </TitlesOfParts>
  <Company>GuildDesign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YANG Zhenlin</cp:lastModifiedBy>
  <cp:revision>1350</cp:revision>
  <cp:lastPrinted>2017-08-21T14:10:55Z</cp:lastPrinted>
  <dcterms:created xsi:type="dcterms:W3CDTF">2004-08-26T06:30:40Z</dcterms:created>
  <dcterms:modified xsi:type="dcterms:W3CDTF">2024-09-25T13:34:27Z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51d41b-6b8e-4636-984f-012bff14ba18_Enabled">
    <vt:lpwstr>True</vt:lpwstr>
  </property>
  <property fmtid="{D5CDD505-2E9C-101B-9397-08002B2CF9AE}" pid="3" name="MSIP_Label_6951d41b-6b8e-4636-984f-012bff14ba18_SiteId">
    <vt:lpwstr>c98a79ca-5a9a-4791-a243-f06afd67464d</vt:lpwstr>
  </property>
  <property fmtid="{D5CDD505-2E9C-101B-9397-08002B2CF9AE}" pid="4" name="MSIP_Label_6951d41b-6b8e-4636-984f-012bff14ba18_Owner">
    <vt:lpwstr>zlyang@smu.edu.sg</vt:lpwstr>
  </property>
  <property fmtid="{D5CDD505-2E9C-101B-9397-08002B2CF9AE}" pid="5" name="MSIP_Label_6951d41b-6b8e-4636-984f-012bff14ba18_SetDate">
    <vt:lpwstr>2019-11-05T02:24:04.6794434Z</vt:lpwstr>
  </property>
  <property fmtid="{D5CDD505-2E9C-101B-9397-08002B2CF9AE}" pid="6" name="MSIP_Label_6951d41b-6b8e-4636-984f-012bff14ba18_Name">
    <vt:lpwstr>Restricted</vt:lpwstr>
  </property>
  <property fmtid="{D5CDD505-2E9C-101B-9397-08002B2CF9AE}" pid="7" name="MSIP_Label_6951d41b-6b8e-4636-984f-012bff14ba18_Application">
    <vt:lpwstr>Microsoft Azure Information Protection</vt:lpwstr>
  </property>
  <property fmtid="{D5CDD505-2E9C-101B-9397-08002B2CF9AE}" pid="8" name="MSIP_Label_6951d41b-6b8e-4636-984f-012bff14ba18_ActionId">
    <vt:lpwstr>64fbed27-f5d5-47ed-9e27-05eff3cfb6d6</vt:lpwstr>
  </property>
  <property fmtid="{D5CDD505-2E9C-101B-9397-08002B2CF9AE}" pid="9" name="MSIP_Label_6951d41b-6b8e-4636-984f-012bff14ba18_Extended_MSFT_Method">
    <vt:lpwstr>Automatic</vt:lpwstr>
  </property>
  <property fmtid="{D5CDD505-2E9C-101B-9397-08002B2CF9AE}" pid="10" name="Sensitivity">
    <vt:lpwstr>Restricted</vt:lpwstr>
  </property>
</Properties>
</file>