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26" r:id="rId3"/>
    <p:sldId id="339" r:id="rId4"/>
    <p:sldId id="334" r:id="rId5"/>
    <p:sldId id="335" r:id="rId6"/>
    <p:sldId id="327" r:id="rId7"/>
    <p:sldId id="336" r:id="rId8"/>
    <p:sldId id="322" r:id="rId9"/>
    <p:sldId id="337" r:id="rId10"/>
    <p:sldId id="324" r:id="rId11"/>
    <p:sldId id="338" r:id="rId12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5125A"/>
    <a:srgbClr val="A4631C"/>
    <a:srgbClr val="C87700"/>
    <a:srgbClr val="000066"/>
    <a:srgbClr val="009999"/>
    <a:srgbClr val="02383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1" autoAdjust="0"/>
    <p:restoredTop sz="94696" autoAdjust="0"/>
  </p:normalViewPr>
  <p:slideViewPr>
    <p:cSldViewPr>
      <p:cViewPr varScale="1">
        <p:scale>
          <a:sx n="74" d="100"/>
          <a:sy n="74" d="100"/>
        </p:scale>
        <p:origin x="489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9" rIns="99056" bIns="495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4008C4F-2270-4314-830F-CB61E0DC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5"/>
          <p:cNvGraphicFramePr>
            <a:graphicFrameLocks noChangeAspect="1"/>
          </p:cNvGraphicFramePr>
          <p:nvPr userDrawn="1"/>
        </p:nvGraphicFramePr>
        <p:xfrm>
          <a:off x="0" y="2159000"/>
          <a:ext cx="91440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7752381" imgH="7898413" progId="Photoshop.Image.7">
                  <p:embed/>
                </p:oleObj>
              </mc:Choice>
              <mc:Fallback>
                <p:oleObj name="Image" r:id="rId2" imgW="17752381" imgH="789841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967" b="17944"/>
                      <a:stretch>
                        <a:fillRect/>
                      </a:stretch>
                    </p:blipFill>
                    <p:spPr bwMode="auto">
                      <a:xfrm>
                        <a:off x="0" y="2159000"/>
                        <a:ext cx="9144000" cy="3022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0" descr="SOE_vertic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35350"/>
            <a:ext cx="2743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5"/>
          <p:cNvSpPr>
            <a:spLocks noChangeArrowheads="1"/>
          </p:cNvSpPr>
          <p:nvPr userDrawn="1"/>
        </p:nvSpPr>
        <p:spPr bwMode="gray">
          <a:xfrm>
            <a:off x="7956550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Oval 56"/>
          <p:cNvSpPr>
            <a:spLocks noChangeArrowheads="1"/>
          </p:cNvSpPr>
          <p:nvPr userDrawn="1"/>
        </p:nvSpPr>
        <p:spPr bwMode="gray">
          <a:xfrm>
            <a:off x="8316913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Oval 57"/>
          <p:cNvSpPr>
            <a:spLocks noChangeArrowheads="1"/>
          </p:cNvSpPr>
          <p:nvPr userDrawn="1"/>
        </p:nvSpPr>
        <p:spPr bwMode="gray">
          <a:xfrm>
            <a:off x="8677275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56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5"/>
          <p:cNvSpPr>
            <a:spLocks noChangeArrowheads="1"/>
          </p:cNvSpPr>
          <p:nvPr userDrawn="1"/>
        </p:nvSpPr>
        <p:spPr bwMode="gray">
          <a:xfrm>
            <a:off x="8108950" y="18288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Oval 56"/>
          <p:cNvSpPr>
            <a:spLocks noChangeArrowheads="1"/>
          </p:cNvSpPr>
          <p:nvPr userDrawn="1"/>
        </p:nvSpPr>
        <p:spPr bwMode="gray">
          <a:xfrm>
            <a:off x="8469313" y="18288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Oval 57"/>
          <p:cNvSpPr>
            <a:spLocks noChangeArrowheads="1"/>
          </p:cNvSpPr>
          <p:nvPr userDrawn="1"/>
        </p:nvSpPr>
        <p:spPr bwMode="gray">
          <a:xfrm>
            <a:off x="8829675" y="18288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1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457200" y="6400800"/>
            <a:ext cx="8229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81000" y="6477000"/>
            <a:ext cx="213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4C7C8B"/>
                </a:solidFill>
              </a:rPr>
              <a:t>ECON747, Term I  2024-25</a:t>
            </a:r>
            <a:endParaRPr lang="en-US" dirty="0">
              <a:solidFill>
                <a:srgbClr val="4C7C8B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629400" y="6477000"/>
            <a:ext cx="213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>
                <a:solidFill>
                  <a:srgbClr val="4C7C8B"/>
                </a:solidFill>
              </a:rPr>
              <a:t>© Zhenlin Yang, SMU</a:t>
            </a:r>
            <a:endParaRPr lang="en-US">
              <a:solidFill>
                <a:srgbClr val="4C7C8B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265"/>
          <a:stretch>
            <a:fillRect/>
          </a:stretch>
        </p:blipFill>
        <p:spPr bwMode="auto">
          <a:xfrm>
            <a:off x="0" y="0"/>
            <a:ext cx="9144000" cy="733425"/>
          </a:xfrm>
          <a:prstGeom prst="rect">
            <a:avLst/>
          </a:prstGeom>
          <a:solidFill>
            <a:srgbClr val="0F6D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8077200" y="225623"/>
            <a:ext cx="6799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  <a:cs typeface="Times New Roman" pitchFamily="18" charset="0"/>
              </a:rPr>
              <a:t>Lab 5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29000" y="6461125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C5582DC5-E3B1-4DA8-89BB-1A642695F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0"/>
          <p:cNvSpPr>
            <a:spLocks noChangeShapeType="1"/>
          </p:cNvSpPr>
          <p:nvPr userDrawn="1"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27" name="TextBox 11"/>
          <p:cNvSpPr txBox="1">
            <a:spLocks noChangeArrowheads="1"/>
          </p:cNvSpPr>
          <p:nvPr userDrawn="1"/>
        </p:nvSpPr>
        <p:spPr bwMode="auto">
          <a:xfrm>
            <a:off x="381000" y="6477000"/>
            <a:ext cx="213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rgbClr val="4C7C8B"/>
                </a:solidFill>
              </a:rPr>
              <a:t>STAT151, Term II 09-10</a:t>
            </a:r>
            <a:endParaRPr lang="en-US">
              <a:solidFill>
                <a:srgbClr val="4C7C8B"/>
              </a:solidFill>
            </a:endParaRPr>
          </a:p>
        </p:txBody>
      </p:sp>
      <p:sp>
        <p:nvSpPr>
          <p:cNvPr id="1028" name="TextBox 12"/>
          <p:cNvSpPr txBox="1">
            <a:spLocks noChangeArrowheads="1"/>
          </p:cNvSpPr>
          <p:nvPr userDrawn="1"/>
        </p:nvSpPr>
        <p:spPr bwMode="auto">
          <a:xfrm>
            <a:off x="6629400" y="6477000"/>
            <a:ext cx="213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>
                <a:solidFill>
                  <a:srgbClr val="4C7C8B"/>
                </a:solidFill>
              </a:rPr>
              <a:t>© Zhenlin Yang, SMU</a:t>
            </a:r>
            <a:endParaRPr lang="en-US">
              <a:solidFill>
                <a:srgbClr val="4C7C8B"/>
              </a:solidFill>
            </a:endParaRPr>
          </a:p>
        </p:txBody>
      </p:sp>
      <p:pic>
        <p:nvPicPr>
          <p:cNvPr id="1029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265"/>
          <a:stretch>
            <a:fillRect/>
          </a:stretch>
        </p:blipFill>
        <p:spPr bwMode="auto">
          <a:xfrm>
            <a:off x="0" y="0"/>
            <a:ext cx="9144000" cy="733425"/>
          </a:xfrm>
          <a:prstGeom prst="rect">
            <a:avLst/>
          </a:prstGeom>
          <a:solidFill>
            <a:srgbClr val="0F6D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mu.edu/faculty/zlyang/" TargetMode="External"/><Relationship Id="rId2" Type="http://schemas.openxmlformats.org/officeDocument/2006/relationships/hyperlink" Target="mailto:zlyang@smu.edu.s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E_SDP_App/Munnel1.xls" TargetMode="External"/><Relationship Id="rId2" Type="http://schemas.openxmlformats.org/officeDocument/2006/relationships/hyperlink" Target="FE_SDP_App/SARARpanel_2way_application.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E_SDP_App/FnSARAR.m" TargetMode="External"/><Relationship Id="rId4" Type="http://schemas.openxmlformats.org/officeDocument/2006/relationships/hyperlink" Target="FE_SDP_App/weight_Munnel.xl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E_SDP_App/Munnel1.xl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E_SDP_App/Munnel1.xls" TargetMode="External"/><Relationship Id="rId2" Type="http://schemas.openxmlformats.org/officeDocument/2006/relationships/hyperlink" Target="FE_SDP_App/SEDpanel_2way_application.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E_SDP_App/FnSED.m" TargetMode="External"/><Relationship Id="rId4" Type="http://schemas.openxmlformats.org/officeDocument/2006/relationships/hyperlink" Target="FE_SDP_App/weight_Munnel.xl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E_SDP_App/Munnel1.xls" TargetMode="External"/><Relationship Id="rId2" Type="http://schemas.openxmlformats.org/officeDocument/2006/relationships/hyperlink" Target="FE_SDP_App/SARpanel_2way_application.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E_SDP_App/FnSAR.m" TargetMode="External"/><Relationship Id="rId4" Type="http://schemas.openxmlformats.org/officeDocument/2006/relationships/hyperlink" Target="FE_SDP_App/weight_Munnel.xl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5410200"/>
            <a:ext cx="7467600" cy="990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dirty="0" smtClean="0"/>
            </a:lvl1pPr>
          </a:lstStyle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b="1" u="sng" dirty="0">
                <a:solidFill>
                  <a:schemeClr val="bg1"/>
                </a:solidFill>
                <a:latin typeface="+mn-lt"/>
                <a:cs typeface="Times New Roman" pitchFamily="18" charset="0"/>
                <a:hlinkClick r:id="rId2"/>
              </a:rPr>
              <a:t>zlyang@smu.edu.sg</a:t>
            </a:r>
            <a:endParaRPr b="1" u="sng" kern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b="1" u="sng" kern="0" dirty="0">
                <a:solidFill>
                  <a:schemeClr val="bg1"/>
                </a:solidFill>
                <a:latin typeface="+mn-lt"/>
                <a:cs typeface="Times New Roman" pitchFamily="18" charset="0"/>
                <a:hlinkClick r:id="rId3"/>
              </a:rPr>
              <a:t>http://www.mysmu.edu/faculty/zlyang/</a:t>
            </a:r>
            <a:r>
              <a:rPr b="1" u="sng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688138" y="3105150"/>
            <a:ext cx="165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Zhenlin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C6809A8-03DF-FEB9-5107-2A2371B16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106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ECON747: 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Econometric Models and Methods –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5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I, 2024-2025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91F03-2996-453E-99BB-E43A8058B75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57200" y="2209800"/>
            <a:ext cx="8229600" cy="35394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QMLE, Bias-Corrected QMLEs with SLE 2Way-FE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Munnel</a:t>
            </a:r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T = 17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IID Bootstrap</a:t>
            </a:r>
          </a:p>
          <a:p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QMLE      </a:t>
            </a:r>
            <a:r>
              <a:rPr lang="en-SG" sz="1600">
                <a:latin typeface="Miriam Fixed" panose="020B0509050101010101" pitchFamily="49" charset="-79"/>
                <a:cs typeface="Miriam Fixed" panose="020B0509050101010101" pitchFamily="49" charset="-79"/>
              </a:rPr>
              <a:t>se        t      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QMLE_bc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se_bc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t_bc</a:t>
            </a:r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SLD    0.0270    0.0384    0.7036    0.0272    0.0367    0.7412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SED    0.4068    0.0536    7.5937    0.4112    0.0503    8.1684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LnK2  -0.0145    0.0258   -0.5599   -0.0143    0.0258   -0.5545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LnK1   0.1553    0.0265    5.8638    0.1553    0.0273    5.6805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LnL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0.7555    0.0294   25.7262    0.7555    0.0296   25.4833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Unemp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-0.0012    0.0005   -2.3652   -0.0012    0.0005   -2.3577</a:t>
            </a:r>
          </a:p>
          <a:p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Elapsed time is 7.288321 seconds.</a:t>
            </a:r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9200" y="152400"/>
            <a:ext cx="6172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Fitting the SLE Model</a:t>
            </a:r>
            <a:endParaRPr lang="en-US" sz="32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830759"/>
            <a:ext cx="82296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file, 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SARARpanel_2way_application.m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calls ‘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Munnell.xls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for data, ‘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weight_Munnell.xls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for W, ‘</a:t>
            </a:r>
            <a:r>
              <a:rPr lang="en-US" sz="2200" dirty="0" err="1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FnSARAR.m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to obtain QMLEs of </a:t>
            </a:r>
            <a:r>
              <a:rPr lang="en-US" sz="2200" i="1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sz="2200" i="1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52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91F03-2996-453E-99BB-E43A8058B75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486287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main files, e.g., in ‘</a:t>
            </a:r>
            <a:r>
              <a:rPr lang="en-US" sz="20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SARARpanel_2way_application.m’,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part below for fitting models with only individual-specific effects by defining:</a:t>
            </a:r>
          </a:p>
          <a:p>
            <a:endParaRPr lang="en-US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FnTN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kron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SG">
                <a:latin typeface="Miriam Fixed" panose="020B0509050101010101" pitchFamily="49" charset="-79"/>
                <a:cs typeface="Miriam Fixed" panose="020B0509050101010101" pitchFamily="49" charset="-79"/>
              </a:rPr>
              <a:t>FT,In);</a:t>
            </a:r>
            <a:endParaRPr lang="en-US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en-US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US" dirty="0">
                <a:latin typeface="Miriam Fixed" panose="020B0509050101010101" pitchFamily="49" charset="-79"/>
                <a:cs typeface="Miriam Fixed" panose="020B0509050101010101" pitchFamily="49" charset="-79"/>
              </a:rPr>
              <a:t>==========================================================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  <a:sym typeface="Symbol" panose="05050102010706020507" pitchFamily="18" charset="2"/>
              </a:rPr>
              <a:t></a:t>
            </a:r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% transform variables based on two-way fixed effects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% (change to give individual-specific effects only)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Jt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IT-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jt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*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jt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'/T;    [V1,D1]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eig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Jt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);  FT = V1(:,2:end);</a:t>
            </a:r>
          </a:p>
          <a:p>
            <a:r>
              <a:rPr lang="nl-NL" dirty="0">
                <a:latin typeface="Miriam Fixed" panose="020B0509050101010101" pitchFamily="49" charset="-79"/>
                <a:cs typeface="Miriam Fixed" panose="020B0509050101010101" pitchFamily="49" charset="-79"/>
              </a:rPr>
              <a:t>Jn = In-jn*jn'/n;    [V2,D2] = eig(Jn);  FN = V2(:,2:end);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FnTN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kron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(FT,FN);   % for two-way fixed effects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Ytr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FnTN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'*Y;      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FnTN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'*X;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Wtr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FN'*W*FN;      WT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kron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(It,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Wtr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);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Mtr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Wtr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;           MT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kron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(It,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Mtr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MM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Mtr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'*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Mtr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  <a:sym typeface="Symbol" panose="05050102010706020507" pitchFamily="18" charset="2"/>
              </a:rPr>
              <a:t></a:t>
            </a:r>
            <a:endParaRPr lang="en-SG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9200" y="152400"/>
            <a:ext cx="6172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Fitting the SLE Model</a:t>
            </a:r>
            <a:endParaRPr lang="en-US" sz="32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161926"/>
            <a:ext cx="6553200" cy="4476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Analysis of FE-SPD with Matlab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4AAFF0-E44A-8ABD-49C8-55758AFECA77}"/>
              </a:ext>
            </a:extLst>
          </p:cNvPr>
          <p:cNvSpPr/>
          <p:nvPr/>
        </p:nvSpPr>
        <p:spPr>
          <a:xfrm>
            <a:off x="457200" y="914400"/>
            <a:ext cx="8229600" cy="51552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Zip folder “FE_SPD_App.zip” contains matlab files for analyzing the panel data set: Munnell: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SEDpanel_2way_application.m</a:t>
            </a:r>
            <a:r>
              <a:rPr lang="en-US" sz="2200" b="1" dirty="0">
                <a:solidFill>
                  <a:srgbClr val="0000CC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for fitting SED model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SARpanel_2way_application.m: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for fitting SLD model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SARARpanel_2way_application.m: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fitting SLE model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set can be replaced by cigarette, or fatality.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data set is associated with a readme file for a detailed description of the data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weight matrices corresponding to each of the three data sets are also given in the same folder.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main matlab file is associated with a subfunction that calculated the concentrated loglikelihood function.</a:t>
            </a:r>
          </a:p>
        </p:txBody>
      </p:sp>
    </p:spTree>
    <p:extLst>
      <p:ext uri="{BB962C8B-B14F-4D97-AF65-F5344CB8AC3E}">
        <p14:creationId xmlns:p14="http://schemas.microsoft.com/office/powerpoint/2010/main" val="168105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AD46D5-00CA-96B0-8668-7BC14E0F0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82DC5-E3B1-4DA8-89BB-1A642695FD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6F331-74FF-8915-AC7C-4F50DBB9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1926"/>
            <a:ext cx="6553200" cy="4476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>
                <a:solidFill>
                  <a:schemeClr val="accent2">
                    <a:lumMod val="40000"/>
                    <a:lumOff val="60000"/>
                  </a:schemeClr>
                </a:solidFill>
              </a:rPr>
              <a:t>FE-SPD Model -- Public Capital Productivity</a:t>
            </a:r>
            <a:endParaRPr lang="en-US" sz="24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FE208-49F6-CA6E-C11E-65F85CB3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66359"/>
            <a:ext cx="8343900" cy="53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73774"/>
            <a:ext cx="8077200" cy="555113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9200" y="161926"/>
            <a:ext cx="6553200" cy="4476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>
                <a:solidFill>
                  <a:schemeClr val="accent2">
                    <a:lumMod val="40000"/>
                    <a:lumOff val="60000"/>
                  </a:schemeClr>
                </a:solidFill>
              </a:rPr>
              <a:t>FE-SPD Model -- Public Capital Productivity</a:t>
            </a:r>
            <a:endParaRPr lang="en-US" sz="24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9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57200" y="914400"/>
            <a:ext cx="82296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Data (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Munnell.xls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19200" y="161926"/>
            <a:ext cx="6553200" cy="4476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>
                <a:solidFill>
                  <a:schemeClr val="accent2">
                    <a:lumMod val="40000"/>
                    <a:lumOff val="60000"/>
                  </a:schemeClr>
                </a:solidFill>
              </a:rPr>
              <a:t>FE-SPD Model -- Public Capital Productivity</a:t>
            </a:r>
            <a:endParaRPr lang="en-US" sz="24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39694"/>
              </p:ext>
            </p:extLst>
          </p:nvPr>
        </p:nvGraphicFramePr>
        <p:xfrm>
          <a:off x="457200" y="1403370"/>
          <a:ext cx="8229600" cy="4921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0568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 err="1">
                          <a:effectLst/>
                        </a:rPr>
                        <a:t>Obs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State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Year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800" u="none" strike="noStrike">
                          <a:effectLst/>
                        </a:rPr>
                        <a:t>Y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800" u="none" strike="noStrike" dirty="0">
                          <a:effectLst/>
                        </a:rPr>
                        <a:t>K2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800" u="none" strike="noStrike">
                          <a:effectLst/>
                        </a:rPr>
                        <a:t>K1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800" u="none" strike="noStrike" dirty="0">
                          <a:effectLst/>
                        </a:rPr>
                        <a:t>L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 err="1">
                          <a:effectLst/>
                        </a:rPr>
                        <a:t>Unemp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58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1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1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1970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4.45359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4.17704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4.55381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3.00454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1970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4.28529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4.00640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4.37265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2.73830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1970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4.18730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3.88157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4.29556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2.72933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1970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5.42149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5.10906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5.23752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3.84175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7.2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1970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4.40975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4.05700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4.37493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2.87518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1970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4.58973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4.20046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4.38170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3.07828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5.6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1970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3.83651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3.62849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3.78591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2.33606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1970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4.84286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4.47271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4.75723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3.33286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4.4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1970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4.63453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4.26175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4.61907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3.19243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4.1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10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16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 dirty="0">
                          <a:effectLst/>
                        </a:rPr>
                        <a:t>1970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3.85582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3.53278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3.96389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2.31765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5.8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150">
                <a:tc>
                  <a:txBody>
                    <a:bodyPr/>
                    <a:lstStyle/>
                    <a:p>
                      <a:pPr algn="r" fontAlgn="b"/>
                      <a:r>
                        <a:rPr lang="en-SG" sz="1800" u="none" strike="noStrike">
                          <a:effectLst/>
                        </a:rPr>
                        <a:t>…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85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9200" y="152400"/>
            <a:ext cx="6172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Fitting the SED Model</a:t>
            </a:r>
            <a:endParaRPr lang="en-US" sz="32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086" y="1800285"/>
            <a:ext cx="8218714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function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rhoh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FnSED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(T,Y,X,M,ev,lb0,ub0)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rhoh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fminbnd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(@FnSed,lb0,ub0);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function f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FnSed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(spa)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nt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= length(Y);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n  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nt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/(T-1);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In   = eye(n);          It   = eye(T-1);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B    = In-spa*M;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Yr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kron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It,B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)*Y;   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kron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It,B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)*X;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XXr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'*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;         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XXIr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pinv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XXr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XY 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'*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Yr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bet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XXIr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*XY;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eps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Yr-Xr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*bet;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sig  = eps'*eps/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nt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f = .5*log(sig)-sum(log(1-spa*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ev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))/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n+log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(1-spa)/n;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end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end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830759"/>
            <a:ext cx="8229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m-file, 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SEDpanel_2way_application.m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calls ‘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Munnell.xls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for data, ‘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weight_Munnell.xls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for W, ‘</a:t>
            </a:r>
            <a:r>
              <a:rPr lang="en-US" sz="2200" dirty="0" err="1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FnSED.m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to obtain QMLE of </a:t>
            </a:r>
            <a:r>
              <a:rPr lang="en-US" sz="2200" i="1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84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931C6-8148-4659-B279-315EA3DE8ECC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9200" y="152400"/>
            <a:ext cx="6172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Fitting the SED Model</a:t>
            </a:r>
            <a:endParaRPr lang="en-US" sz="32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140327"/>
            <a:ext cx="8229600" cy="4031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QMLE, Bias-Corrected QMLEs with Durbin-SED and 2Way-FE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Munnel</a:t>
            </a:r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T =  17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IID Bootstrap</a:t>
            </a:r>
          </a:p>
          <a:p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QMLE      se        t      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QMLE_bc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se_bc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t_bc</a:t>
            </a:r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US" sz="16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SED  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0.4101    0.0436    9.4120    0.4175    0.0440    9.4860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LnK2   -0.0184    0.0268   -0.6867   -0.0183    0.0274   -0.6694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LnK1    0.1662    0.0272    6.1140    0.1662    0.0276    6.0140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LnL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0.7539    0.0294   25.6309    0.7539    0.0293   25.7055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Unemp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-0.0009    0.0005   -1.7158   -0.0009    0.0005   -1.6978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WLnK2  -0.0750    0.0575   -1.3044   -0.0745    0.0571   -1.3057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WLnK1   0.0901    0.0594    1.5161    0.0897    0.0613    1.4638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WLnL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-0.0130    0.0507   -0.2559   -0.0142    0.0508   -0.2789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Wunemp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-0.0017    0.0010   -1.7525   -0.0017    0.0010   -1.7465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Elapsed time is 2.892787 seconds.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086" y="809685"/>
            <a:ext cx="821871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main file, the command</a:t>
            </a:r>
            <a:endParaRPr lang="en-US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X  = [X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kron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(IT,M)*X];   </a:t>
            </a:r>
            <a:endParaRPr lang="en-SG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the Durbin terms to the model.</a:t>
            </a:r>
          </a:p>
        </p:txBody>
      </p:sp>
    </p:spTree>
    <p:extLst>
      <p:ext uri="{BB962C8B-B14F-4D97-AF65-F5344CB8AC3E}">
        <p14:creationId xmlns:p14="http://schemas.microsoft.com/office/powerpoint/2010/main" val="24064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91F03-2996-453E-99BB-E43A8058B75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57200" y="1724085"/>
            <a:ext cx="8229600" cy="45243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function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rhoh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FnSAR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(T,Y,X,XXI,W,ev,lb0,ub0)</a:t>
            </a:r>
          </a:p>
          <a:p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rhoh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fminbnd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(@FnSed,lb0,ub0);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function f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FnSed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rhoh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nT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= length(Y);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n 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nT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/(T-1);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In  = eye(n);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It  = eye(T-1);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A   = In-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rhoh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*W;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AY  = 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kron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It,A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)*Y;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XAY = X'*AY;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bet = XXI*XAY;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eps = AY-X*bet;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sig = eps'*eps/</a:t>
            </a:r>
            <a:r>
              <a:rPr lang="en-SG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nT</a:t>
            </a:r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;</a:t>
            </a:r>
          </a:p>
          <a:p>
            <a:r>
              <a:rPr lang="da-DK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f = .5*log(sig)+log(1-rhoh)/n-sum(log(1-rhoh*ev))/n;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end</a:t>
            </a:r>
          </a:p>
          <a:p>
            <a:r>
              <a:rPr lang="en-SG" dirty="0">
                <a:latin typeface="Miriam Fixed" panose="020B0509050101010101" pitchFamily="49" charset="-79"/>
                <a:cs typeface="Miriam Fixed" panose="020B0509050101010101" pitchFamily="49" charset="-79"/>
              </a:rPr>
              <a:t>end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19200" y="152400"/>
            <a:ext cx="6172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Fitting the SLD Model</a:t>
            </a:r>
            <a:endParaRPr lang="en-US" sz="32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830759"/>
            <a:ext cx="8229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m-file, 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SARpanel_2way_application.m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calls ‘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Munnell.xls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for data, ‘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weight_Munnell.xls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for W, ‘</a:t>
            </a:r>
            <a:r>
              <a:rPr lang="en-US" sz="2200" dirty="0" err="1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FnSAR.m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to get QMLE of </a:t>
            </a:r>
            <a:r>
              <a:rPr lang="en-US" sz="2200" i="1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200" dirty="0">
                <a:solidFill>
                  <a:srgbClr val="15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91F03-2996-453E-99BB-E43A8058B75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8229600" cy="427809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Simulation for QMLE, Bias-Corrected QMLEs with Durbin-SLD 2Way-FE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Munnel</a:t>
            </a:r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T = 17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IID Bootstrap</a:t>
            </a:r>
          </a:p>
          <a:p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   QMLE      se        t      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QMLE_bc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se_bc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</a:t>
            </a:r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t_bc</a:t>
            </a:r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SLD     0.4124    0.0433    9.5186    0.4231    0.0455    9.3059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LnK2   -0.0090    0.0262   -0.3420   -0.0088    0.0252   -0.3491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LnK1    0.1591    0.0266    5.9888    0.1591    0.0262    6.0686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LnL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  0.7514    0.0299   25.1208    0.7515    0.0292   25.7202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Unemp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-0.0006    0.0006   -1.1295   -0.0006    0.0006   -1.1287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WLnK2  -0.0567    0.0481   -1.1809   -0.0555    0.0464   -1.1954</a:t>
            </a: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WLnK1   0.0066    0.0476    0.1391    0.0039    0.0475    0.0826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WLmL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  -0.3159    0.0544   -5.8105   -0.3249    0.0555   -5.8513</a:t>
            </a:r>
          </a:p>
          <a:p>
            <a:r>
              <a:rPr lang="en-SG" sz="1600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WUnemp</a:t>
            </a:r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 -0.0013    0.0008   -1.5365   -0.0013    0.0009   -1.4997</a:t>
            </a:r>
          </a:p>
          <a:p>
            <a:endParaRPr lang="en-SG" sz="1600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SG" sz="1600" dirty="0">
                <a:latin typeface="Miriam Fixed" panose="020B0509050101010101" pitchFamily="49" charset="-79"/>
                <a:cs typeface="Miriam Fixed" panose="020B0509050101010101" pitchFamily="49" charset="-79"/>
              </a:rPr>
              <a:t>Elapsed time is 4.430700 seconds.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19200" y="152400"/>
            <a:ext cx="6172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Fitting the SLD Model</a:t>
            </a:r>
            <a:endParaRPr lang="en-US" sz="32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ampl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951d41b-6b8e-4636-984f-012bff14ba18}" enabled="1" method="Privileged" siteId="{c98a79ca-5a9a-4791-a243-f06afd67464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9557</TotalTime>
  <Words>1258</Words>
  <Application>Microsoft Office PowerPoint</Application>
  <PresentationFormat>On-screen Show (4:3)</PresentationFormat>
  <Paragraphs>225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 Light</vt:lpstr>
      <vt:lpstr>Miriam Fixed</vt:lpstr>
      <vt:lpstr>Times New Roman</vt:lpstr>
      <vt:lpstr>Verdana</vt:lpstr>
      <vt:lpstr>Wingdings</vt:lpstr>
      <vt:lpstr>sample</vt:lpstr>
      <vt:lpstr>Image</vt:lpstr>
      <vt:lpstr>PowerPoint Presentation</vt:lpstr>
      <vt:lpstr>Analysis of FE-SPD with 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GuildDesign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YANG Zhenlin</cp:lastModifiedBy>
  <cp:revision>1326</cp:revision>
  <cp:lastPrinted>2017-08-21T14:10:55Z</cp:lastPrinted>
  <dcterms:created xsi:type="dcterms:W3CDTF">2004-08-26T06:30:40Z</dcterms:created>
  <dcterms:modified xsi:type="dcterms:W3CDTF">2024-09-25T14:03:00Z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51d41b-6b8e-4636-984f-012bff14ba18_Enabled">
    <vt:lpwstr>True</vt:lpwstr>
  </property>
  <property fmtid="{D5CDD505-2E9C-101B-9397-08002B2CF9AE}" pid="3" name="MSIP_Label_6951d41b-6b8e-4636-984f-012bff14ba18_SiteId">
    <vt:lpwstr>c98a79ca-5a9a-4791-a243-f06afd67464d</vt:lpwstr>
  </property>
  <property fmtid="{D5CDD505-2E9C-101B-9397-08002B2CF9AE}" pid="4" name="MSIP_Label_6951d41b-6b8e-4636-984f-012bff14ba18_Owner">
    <vt:lpwstr>zlyang@smu.edu.sg</vt:lpwstr>
  </property>
  <property fmtid="{D5CDD505-2E9C-101B-9397-08002B2CF9AE}" pid="5" name="MSIP_Label_6951d41b-6b8e-4636-984f-012bff14ba18_SetDate">
    <vt:lpwstr>2019-10-28T13:51:05.5269995Z</vt:lpwstr>
  </property>
  <property fmtid="{D5CDD505-2E9C-101B-9397-08002B2CF9AE}" pid="6" name="MSIP_Label_6951d41b-6b8e-4636-984f-012bff14ba18_Name">
    <vt:lpwstr>Restricted</vt:lpwstr>
  </property>
  <property fmtid="{D5CDD505-2E9C-101B-9397-08002B2CF9AE}" pid="7" name="MSIP_Label_6951d41b-6b8e-4636-984f-012bff14ba18_Application">
    <vt:lpwstr>Microsoft Azure Information Protection</vt:lpwstr>
  </property>
  <property fmtid="{D5CDD505-2E9C-101B-9397-08002B2CF9AE}" pid="8" name="MSIP_Label_6951d41b-6b8e-4636-984f-012bff14ba18_ActionId">
    <vt:lpwstr>55b3f432-bf96-4042-8450-86e3232378fe</vt:lpwstr>
  </property>
  <property fmtid="{D5CDD505-2E9C-101B-9397-08002B2CF9AE}" pid="9" name="MSIP_Label_6951d41b-6b8e-4636-984f-012bff14ba18_Extended_MSFT_Method">
    <vt:lpwstr>Automatic</vt:lpwstr>
  </property>
  <property fmtid="{D5CDD505-2E9C-101B-9397-08002B2CF9AE}" pid="10" name="Sensitivity">
    <vt:lpwstr>Restricted</vt:lpwstr>
  </property>
</Properties>
</file>