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335" r:id="rId3"/>
    <p:sldId id="334" r:id="rId4"/>
    <p:sldId id="327" r:id="rId5"/>
    <p:sldId id="322" r:id="rId6"/>
    <p:sldId id="336" r:id="rId7"/>
  </p:sldIdLst>
  <p:sldSz cx="9144000" cy="6858000" type="screen4x3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87700"/>
    <a:srgbClr val="15125A"/>
    <a:srgbClr val="A4631C"/>
    <a:srgbClr val="000066"/>
    <a:srgbClr val="009999"/>
    <a:srgbClr val="02383C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31" autoAdjust="0"/>
    <p:restoredTop sz="94696" autoAdjust="0"/>
  </p:normalViewPr>
  <p:slideViewPr>
    <p:cSldViewPr>
      <p:cViewPr varScale="1">
        <p:scale>
          <a:sx n="78" d="100"/>
          <a:sy n="78" d="100"/>
        </p:scale>
        <p:origin x="381" y="3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766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6" tIns="49529" rIns="99056" bIns="4952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6" tIns="49529" rIns="99056" bIns="4952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8350"/>
            <a:ext cx="5113337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52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6" tIns="49529" rIns="99056" bIns="495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6" tIns="49529" rIns="99056" bIns="4952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6" tIns="49529" rIns="99056" bIns="4952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34008C4F-2270-4314-830F-CB61E0DC9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13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008C4F-2270-4314-830F-CB61E0DC95E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535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008C4F-2270-4314-830F-CB61E0DC95E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838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55"/>
          <p:cNvSpPr>
            <a:spLocks noChangeArrowheads="1"/>
          </p:cNvSpPr>
          <p:nvPr userDrawn="1"/>
        </p:nvSpPr>
        <p:spPr bwMode="gray">
          <a:xfrm>
            <a:off x="7956550" y="1773238"/>
            <a:ext cx="215900" cy="2159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5" name="Oval 56"/>
          <p:cNvSpPr>
            <a:spLocks noChangeArrowheads="1"/>
          </p:cNvSpPr>
          <p:nvPr userDrawn="1"/>
        </p:nvSpPr>
        <p:spPr bwMode="gray">
          <a:xfrm>
            <a:off x="8316913" y="1773238"/>
            <a:ext cx="215900" cy="2159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6" name="Oval 57"/>
          <p:cNvSpPr>
            <a:spLocks noChangeArrowheads="1"/>
          </p:cNvSpPr>
          <p:nvPr userDrawn="1"/>
        </p:nvSpPr>
        <p:spPr bwMode="gray">
          <a:xfrm>
            <a:off x="8677275" y="1773238"/>
            <a:ext cx="215900" cy="2159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9" name="Oval 55"/>
          <p:cNvSpPr>
            <a:spLocks noChangeArrowheads="1"/>
          </p:cNvSpPr>
          <p:nvPr userDrawn="1"/>
        </p:nvSpPr>
        <p:spPr bwMode="gray">
          <a:xfrm>
            <a:off x="8108950" y="1828800"/>
            <a:ext cx="215900" cy="2159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" name="Oval 56"/>
          <p:cNvSpPr>
            <a:spLocks noChangeArrowheads="1"/>
          </p:cNvSpPr>
          <p:nvPr userDrawn="1"/>
        </p:nvSpPr>
        <p:spPr bwMode="gray">
          <a:xfrm>
            <a:off x="8469313" y="1828800"/>
            <a:ext cx="215900" cy="2159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1" name="Oval 57"/>
          <p:cNvSpPr>
            <a:spLocks noChangeArrowheads="1"/>
          </p:cNvSpPr>
          <p:nvPr userDrawn="1"/>
        </p:nvSpPr>
        <p:spPr bwMode="gray">
          <a:xfrm>
            <a:off x="8829675" y="1828800"/>
            <a:ext cx="215900" cy="2159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pic>
        <p:nvPicPr>
          <p:cNvPr id="12" name="Picture 60" descr="SOE_vertical">
            <a:extLst>
              <a:ext uri="{FF2B5EF4-FFF2-40B4-BE49-F238E27FC236}">
                <a16:creationId xmlns:a16="http://schemas.microsoft.com/office/drawing/2014/main" id="{018D8F3B-CD94-CE8F-6B47-E3EAB12A796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730" y="1"/>
            <a:ext cx="201747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Line 20">
            <a:extLst>
              <a:ext uri="{FF2B5EF4-FFF2-40B4-BE49-F238E27FC236}">
                <a16:creationId xmlns:a16="http://schemas.microsoft.com/office/drawing/2014/main" id="{4A7B6EC5-F91B-BC25-8004-269A39F4C32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57200" y="6477000"/>
            <a:ext cx="8229600" cy="0"/>
          </a:xfrm>
          <a:prstGeom prst="line">
            <a:avLst/>
          </a:prstGeom>
          <a:ln>
            <a:solidFill>
              <a:srgbClr val="0D5B6D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en-US">
              <a:solidFill>
                <a:srgbClr val="006666"/>
              </a:solidFill>
            </a:endParaRPr>
          </a:p>
        </p:txBody>
      </p:sp>
      <p:sp>
        <p:nvSpPr>
          <p:cNvPr id="14" name="Line 20">
            <a:extLst>
              <a:ext uri="{FF2B5EF4-FFF2-40B4-BE49-F238E27FC236}">
                <a16:creationId xmlns:a16="http://schemas.microsoft.com/office/drawing/2014/main" id="{477C16F4-ADF0-2AE3-2D11-7022190AFA0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57200" y="1143000"/>
            <a:ext cx="8229600" cy="0"/>
          </a:xfrm>
          <a:prstGeom prst="line">
            <a:avLst/>
          </a:prstGeom>
          <a:ln>
            <a:solidFill>
              <a:srgbClr val="0D5B6D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en-US">
              <a:solidFill>
                <a:srgbClr val="0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215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ine 20">
            <a:extLst>
              <a:ext uri="{FF2B5EF4-FFF2-40B4-BE49-F238E27FC236}">
                <a16:creationId xmlns:a16="http://schemas.microsoft.com/office/drawing/2014/main" id="{AEED0D7C-6EF9-525C-4BAE-784ADEC0FEA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57200" y="6477000"/>
            <a:ext cx="8229600" cy="0"/>
          </a:xfrm>
          <a:prstGeom prst="line">
            <a:avLst/>
          </a:prstGeom>
          <a:ln>
            <a:solidFill>
              <a:srgbClr val="0D5B6D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en-US">
              <a:solidFill>
                <a:srgbClr val="006666"/>
              </a:solidFill>
            </a:endParaRPr>
          </a:p>
        </p:txBody>
      </p:sp>
      <p:sp>
        <p:nvSpPr>
          <p:cNvPr id="9" name="Line 20">
            <a:extLst>
              <a:ext uri="{FF2B5EF4-FFF2-40B4-BE49-F238E27FC236}">
                <a16:creationId xmlns:a16="http://schemas.microsoft.com/office/drawing/2014/main" id="{8C3BB0E0-02F6-BD1D-AA33-B994C47B83F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57200" y="609600"/>
            <a:ext cx="8229600" cy="0"/>
          </a:xfrm>
          <a:prstGeom prst="line">
            <a:avLst/>
          </a:prstGeom>
          <a:ln>
            <a:solidFill>
              <a:srgbClr val="0D5B6D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en-US">
              <a:solidFill>
                <a:srgbClr val="006666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36F143-4A66-5A9F-A6B3-86708866FFA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153400" y="287338"/>
            <a:ext cx="60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>
                <a:solidFill>
                  <a:srgbClr val="4C7C8B"/>
                </a:solidFill>
              </a:rPr>
              <a:t>Lab 5</a:t>
            </a:r>
            <a:endParaRPr lang="en-US" sz="2800" dirty="0">
              <a:solidFill>
                <a:srgbClr val="4C7C8B"/>
              </a:solidFill>
            </a:endParaRPr>
          </a:p>
        </p:txBody>
      </p:sp>
      <p:sp>
        <p:nvSpPr>
          <p:cNvPr id="11" name="TextBox 14">
            <a:extLst>
              <a:ext uri="{FF2B5EF4-FFF2-40B4-BE49-F238E27FC236}">
                <a16:creationId xmlns:a16="http://schemas.microsoft.com/office/drawing/2014/main" id="{46DD3A59-A8F8-1EB5-D2F6-8ED511383DF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81000" y="6535737"/>
            <a:ext cx="21336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000" dirty="0">
                <a:solidFill>
                  <a:srgbClr val="006666"/>
                </a:solidFill>
              </a:rPr>
              <a:t>ECON747, Term I  2024-25</a:t>
            </a:r>
            <a:endParaRPr lang="en-US" dirty="0">
              <a:solidFill>
                <a:srgbClr val="006666"/>
              </a:solidFill>
            </a:endParaRPr>
          </a:p>
        </p:txBody>
      </p:sp>
      <p:sp>
        <p:nvSpPr>
          <p:cNvPr id="12" name="TextBox 15">
            <a:extLst>
              <a:ext uri="{FF2B5EF4-FFF2-40B4-BE49-F238E27FC236}">
                <a16:creationId xmlns:a16="http://schemas.microsoft.com/office/drawing/2014/main" id="{855CC5FD-EBAB-4231-EC21-4345216967C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629400" y="6535737"/>
            <a:ext cx="21336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n-US" sz="1000" dirty="0">
                <a:solidFill>
                  <a:srgbClr val="006666"/>
                </a:solidFill>
              </a:rPr>
              <a:t>© Zhenlin Yang, SMU</a:t>
            </a:r>
            <a:endParaRPr lang="en-US" dirty="0">
              <a:solidFill>
                <a:srgbClr val="006666"/>
              </a:solidFill>
            </a:endParaRPr>
          </a:p>
        </p:txBody>
      </p:sp>
      <p:sp>
        <p:nvSpPr>
          <p:cNvPr id="13" name="Slide Number Placeholder 9">
            <a:extLst>
              <a:ext uri="{FF2B5EF4-FFF2-40B4-BE49-F238E27FC236}">
                <a16:creationId xmlns:a16="http://schemas.microsoft.com/office/drawing/2014/main" id="{79CCC816-B7C7-94DC-2B03-79BE9724681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29000" y="6509894"/>
            <a:ext cx="2133600" cy="274954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0D5B6D"/>
                </a:solidFill>
              </a:defRPr>
            </a:lvl1pPr>
          </a:lstStyle>
          <a:p>
            <a:pPr>
              <a:defRPr/>
            </a:pPr>
            <a:fld id="{9247B944-357F-4154-9D4A-835AE90620A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44153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0"/>
          <p:cNvSpPr>
            <a:spLocks noChangeShapeType="1"/>
          </p:cNvSpPr>
          <p:nvPr userDrawn="1"/>
        </p:nvSpPr>
        <p:spPr bwMode="auto">
          <a:xfrm>
            <a:off x="457200" y="6400800"/>
            <a:ext cx="822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1027" name="TextBox 11"/>
          <p:cNvSpPr txBox="1">
            <a:spLocks noChangeArrowheads="1"/>
          </p:cNvSpPr>
          <p:nvPr userDrawn="1"/>
        </p:nvSpPr>
        <p:spPr bwMode="auto">
          <a:xfrm>
            <a:off x="381000" y="6477000"/>
            <a:ext cx="21336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000">
                <a:solidFill>
                  <a:srgbClr val="4C7C8B"/>
                </a:solidFill>
              </a:rPr>
              <a:t>STAT151, Term II 09-10</a:t>
            </a:r>
            <a:endParaRPr lang="en-US">
              <a:solidFill>
                <a:srgbClr val="4C7C8B"/>
              </a:solidFill>
            </a:endParaRPr>
          </a:p>
        </p:txBody>
      </p:sp>
      <p:sp>
        <p:nvSpPr>
          <p:cNvPr id="1028" name="TextBox 12"/>
          <p:cNvSpPr txBox="1">
            <a:spLocks noChangeArrowheads="1"/>
          </p:cNvSpPr>
          <p:nvPr userDrawn="1"/>
        </p:nvSpPr>
        <p:spPr bwMode="auto">
          <a:xfrm>
            <a:off x="6629400" y="6477000"/>
            <a:ext cx="21336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n-US" sz="1000">
                <a:solidFill>
                  <a:srgbClr val="4C7C8B"/>
                </a:solidFill>
              </a:rPr>
              <a:t>© Zhenlin Yang, SMU</a:t>
            </a:r>
            <a:endParaRPr lang="en-US">
              <a:solidFill>
                <a:srgbClr val="4C7C8B"/>
              </a:solidFill>
            </a:endParaRPr>
          </a:p>
        </p:txBody>
      </p:sp>
      <p:pic>
        <p:nvPicPr>
          <p:cNvPr id="1029" name="Picture 7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81265"/>
          <a:stretch>
            <a:fillRect/>
          </a:stretch>
        </p:blipFill>
        <p:spPr bwMode="auto">
          <a:xfrm>
            <a:off x="0" y="0"/>
            <a:ext cx="9144000" cy="733425"/>
          </a:xfrm>
          <a:prstGeom prst="rect">
            <a:avLst/>
          </a:prstGeom>
          <a:solidFill>
            <a:srgbClr val="0F6D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SIPCMContentMarking" descr="{&quot;HashCode&quot;:-1168360584,&quot;Placement&quot;:&quot;Header&quot;}"/>
          <p:cNvSpPr txBox="1"/>
          <p:nvPr userDrawn="1"/>
        </p:nvSpPr>
        <p:spPr>
          <a:xfrm>
            <a:off x="3825010" y="0"/>
            <a:ext cx="1493980" cy="228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rotWithShape="0">
                  <a:blip r:embed="rId5"/>
                  <a:stretch>
                    <a:fillRect/>
                  </a:stretch>
                </a:blipFill>
              </a14:hiddenFill>
            </a:ext>
          </a:extLst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SG" sz="800">
                <a:solidFill>
                  <a:srgbClr val="333333"/>
                </a:solidFill>
                <a:latin typeface="Calibri" panose="020F0502020204030204" pitchFamily="34" charset="0"/>
              </a:rPr>
              <a:t>SMU Classification: Restricted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j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zlyang@smu.edu.s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http://www.mysmu.edu/faculty/zlyan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onteCarlo-SLD/group.m" TargetMode="External"/><Relationship Id="rId3" Type="http://schemas.openxmlformats.org/officeDocument/2006/relationships/hyperlink" Target="MonteCarlo-SLD/SldQmle1117.m" TargetMode="External"/><Relationship Id="rId7" Type="http://schemas.openxmlformats.org/officeDocument/2006/relationships/hyperlink" Target="MonteCarlo-SLD/rook.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onteCarlo-SLD/queen.m" TargetMode="External"/><Relationship Id="rId5" Type="http://schemas.openxmlformats.org/officeDocument/2006/relationships/hyperlink" Target="MonteCarlo-SLD/FnSarN.m" TargetMode="External"/><Relationship Id="rId4" Type="http://schemas.openxmlformats.org/officeDocument/2006/relationships/hyperlink" Target="MonteCarlo-SLD/SldQmleBC1117.m" TargetMode="External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F255851B-8517-CFF9-249E-8421D13267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495472"/>
            <a:ext cx="8305800" cy="28632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j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>
                <a:solidFill>
                  <a:schemeClr val="tx1"/>
                </a:solidFill>
                <a:latin typeface="+mj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j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j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j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j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j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j-lt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400" b="0" kern="0" dirty="0">
                <a:solidFill>
                  <a:srgbClr val="2D899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zlyang@smu.edu.sg</a:t>
            </a:r>
            <a:r>
              <a:rPr lang="en-US" sz="1400" b="0" kern="0" dirty="0">
                <a:solidFill>
                  <a:srgbClr val="2D89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4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	</a:t>
            </a:r>
            <a:r>
              <a:rPr lang="en-US" sz="1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0" kern="0" dirty="0">
                <a:solidFill>
                  <a:srgbClr val="2D899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http://www.mysmu.edu/faculty/zlyang/</a:t>
            </a:r>
            <a:r>
              <a:rPr lang="en-US" sz="1400" kern="0" dirty="0">
                <a:solidFill>
                  <a:srgbClr val="2D89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400" kern="0" dirty="0">
                <a:solidFill>
                  <a:srgbClr val="1774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1400" kern="0" dirty="0">
                <a:solidFill>
                  <a:srgbClr val="2D89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0" kern="0" dirty="0">
                <a:solidFill>
                  <a:srgbClr val="2D89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Zhenlin Yang</a:t>
            </a:r>
          </a:p>
        </p:txBody>
      </p:sp>
      <p:sp>
        <p:nvSpPr>
          <p:cNvPr id="27650" name="Rectangle 2"/>
          <p:cNvSpPr txBox="1">
            <a:spLocks noChangeArrowheads="1"/>
          </p:cNvSpPr>
          <p:nvPr/>
        </p:nvSpPr>
        <p:spPr bwMode="auto">
          <a:xfrm>
            <a:off x="2514600" y="304800"/>
            <a:ext cx="4648200" cy="609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Monte Carlo Simulation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1261408"/>
            <a:ext cx="8229600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en-SG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 introduce basics for Monte Carlo Simulation,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 the purpose of assessing the finite sample performance of the estimators, test statistics, etc.</a:t>
            </a:r>
            <a:r>
              <a:rPr lang="en-SG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In the context of spatial linear regression (SLR) model, it is known that QMLEs are downward biased. How biased can they be? How does it affect the subsequent inferences?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57200" y="3411904"/>
                <a:ext cx="8229600" cy="3029612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eaLnBrk="1" hangingPunct="1">
                  <a:spcBef>
                    <a:spcPts val="0"/>
                  </a:spcBef>
                  <a:defRPr/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To do so, one needs to specify a model, called </a:t>
                </a:r>
                <a:r>
                  <a:rPr lang="en-US" sz="24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data generating process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(DGP). Based on this DGP, the Monte Carlo goes as:</a:t>
                </a:r>
              </a:p>
              <a:p>
                <a:pPr marL="914400" indent="-457200" eaLnBrk="1" hangingPunct="1">
                  <a:spcBef>
                    <a:spcPts val="600"/>
                  </a:spcBef>
                  <a:buFont typeface="+mj-lt"/>
                  <a:buAutoNum type="alphaLcParenR"/>
                  <a:defRPr/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generate data from the chosen DGP, </a:t>
                </a:r>
              </a:p>
              <a:p>
                <a:pPr marL="914400" indent="-457200" eaLnBrk="1" hangingPunct="1">
                  <a:spcBef>
                    <a:spcPts val="600"/>
                  </a:spcBef>
                  <a:buFont typeface="+mj-lt"/>
                  <a:buAutoNum type="alphaLcParenR"/>
                  <a:defRPr/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calculate the QMLE, say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𝜃</m:t>
                            </m:r>
                          </m:e>
                        </m:acc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𝑚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, 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𝑚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=1, 2, …, 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</a:p>
              <a:p>
                <a:pPr marL="914400" indent="-457200" eaLnBrk="1" hangingPunct="1">
                  <a:spcBef>
                    <a:spcPts val="600"/>
                  </a:spcBef>
                  <a:buFont typeface="+mj-lt"/>
                  <a:buAutoNum type="alphaLcParenR"/>
                  <a:defRPr/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repeat a) and b) for many times, and </a:t>
                </a:r>
              </a:p>
              <a:p>
                <a:pPr marL="914400" indent="-457200" eaLnBrk="1" hangingPunct="1">
                  <a:spcBef>
                    <a:spcPts val="600"/>
                  </a:spcBef>
                  <a:buFont typeface="+mj-lt"/>
                  <a:buAutoNum type="alphaLcParenR"/>
                  <a:defRPr/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calculate Monte Carlo (</a:t>
                </a:r>
                <a:r>
                  <a:rPr lang="en-US" sz="24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empirical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en-US" sz="24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means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and standard deviation (</a:t>
                </a:r>
                <a:r>
                  <a:rPr lang="en-US" sz="24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sd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𝜃</m:t>
                            </m:r>
                          </m:e>
                        </m:acc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SG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411904"/>
                <a:ext cx="8229600" cy="302961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295400" y="76200"/>
            <a:ext cx="6172200" cy="5334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Monte Carlo – QMLE of SLD Model 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3429000" y="6461125"/>
            <a:ext cx="2133600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6D931C6-8148-4659-B279-315EA3DE8ECC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457200" y="2590800"/>
                <a:ext cx="8229600" cy="2026324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eaLnBrk="1" hangingPunct="1">
                  <a:spcBef>
                    <a:spcPts val="0"/>
                  </a:spcBef>
                  <a:defRPr/>
                </a:pPr>
                <a:r>
                  <a:rPr lang="en-US" sz="24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Regressors’ values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are generated according to either:</a:t>
                </a:r>
              </a:p>
              <a:p>
                <a:pPr eaLnBrk="1" hangingPunct="1">
                  <a:spcBef>
                    <a:spcPts val="600"/>
                  </a:spcBef>
                  <a:spcAft>
                    <a:spcPts val="600"/>
                  </a:spcAft>
                  <a:defRPr/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	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1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  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𝑖𝑖𝑑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  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𝑁</m:t>
                    </m:r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0,1</m:t>
                        </m:r>
                      </m:e>
                    </m:d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/</m:t>
                    </m:r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e>
                    </m:rad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, </m:t>
                    </m:r>
                  </m:oMath>
                </a14:m>
                <a:endParaRPr lang="en-US" sz="2400" b="0" i="1" dirty="0">
                  <a:solidFill>
                    <a:schemeClr val="tx1"/>
                  </a:solidFill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 eaLnBrk="1" hangingPunct="1">
                  <a:spcBef>
                    <a:spcPts val="600"/>
                  </a:spcBef>
                  <a:spcAft>
                    <a:spcPts val="600"/>
                  </a:spcAft>
                  <a:defRPr/>
                </a:pPr>
                <a:r>
                  <a:rPr lang="en-US" sz="2400" dirty="0">
                    <a:solidFill>
                      <a:schemeClr val="tx1"/>
                    </a:solidFill>
                    <a:cs typeface="Times New Roman" pitchFamily="18" charset="0"/>
                  </a:rPr>
                  <a:t>	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  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𝑖𝑖𝑑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  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𝑁</m:t>
                    </m:r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0,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e>
                    </m:d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/</m:t>
                    </m:r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</a:t>
                </a:r>
              </a:p>
              <a:p>
                <a:pPr eaLnBrk="1" hangingPunct="1">
                  <a:spcBef>
                    <a:spcPts val="600"/>
                  </a:spcBef>
                  <a:defRPr/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and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1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are independent.</a:t>
                </a: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590800"/>
                <a:ext cx="8229600" cy="202632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457200" y="4754940"/>
            <a:ext cx="8229600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spatial weight matrix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400" i="1" baseline="-15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 generated according to </a:t>
            </a:r>
          </a:p>
          <a:p>
            <a:pPr marL="914400" indent="-568325" eaLnBrk="1" hangingPunct="1">
              <a:spcBef>
                <a:spcPts val="0"/>
              </a:spcBef>
              <a:buAutoNum type="romanLcParenBoth"/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Rook contiguity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914400" indent="-568325" eaLnBrk="1" hangingPunct="1">
              <a:spcBef>
                <a:spcPts val="0"/>
              </a:spcBef>
              <a:buAutoNum type="romanLcParenBoth"/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Queen contiguity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914400" indent="-568325" eaLnBrk="1" hangingPunct="1">
              <a:spcBef>
                <a:spcPts val="0"/>
              </a:spcBef>
              <a:buAutoNum type="romanLcParenBoth"/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group interaction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" y="762000"/>
            <a:ext cx="8229600" cy="158504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Consider the following DGP – an SLD model: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i="1" baseline="-15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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W</a:t>
            </a:r>
            <a:r>
              <a:rPr lang="en-US" sz="2400" i="1" baseline="-15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n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Y</a:t>
            </a:r>
            <a:r>
              <a:rPr lang="en-US" sz="2400" i="1" baseline="-15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 +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</a:t>
            </a:r>
            <a:r>
              <a:rPr lang="en-US" sz="2400" baseline="-1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0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1</a:t>
            </a:r>
            <a:r>
              <a:rPr lang="en-US" sz="2400" i="1" baseline="-1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+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X</a:t>
            </a:r>
            <a:r>
              <a:rPr lang="en-US" sz="2400" baseline="-1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1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</a:t>
            </a:r>
            <a:r>
              <a:rPr lang="en-US" sz="2400" baseline="-1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1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 +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X</a:t>
            </a:r>
            <a:r>
              <a:rPr lang="en-US" sz="2400" baseline="-1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2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</a:t>
            </a:r>
            <a:r>
              <a:rPr lang="en-US" sz="2400" baseline="-1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2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 +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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e</a:t>
            </a:r>
            <a:r>
              <a:rPr lang="en-US" sz="2400" i="1" baseline="-15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n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where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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= (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</a:t>
            </a:r>
            <a:r>
              <a:rPr lang="en-US" sz="2400" baseline="-1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0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,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</a:t>
            </a:r>
            <a:r>
              <a:rPr lang="en-US" sz="2400" baseline="-1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1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,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</a:t>
            </a:r>
            <a:r>
              <a:rPr lang="en-US" sz="2400" baseline="-1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2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) = (5, 1, 1),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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 = 1,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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 = {.5, .25, 0, -.25, -.5}. 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350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3429000" y="6461125"/>
            <a:ext cx="2133600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6D931C6-8148-4659-B279-315EA3DE8ECC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57200" y="3654035"/>
                <a:ext cx="8229600" cy="2594365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eaLnBrk="1" hangingPunct="1">
                  <a:defRPr/>
                </a:pPr>
                <a:r>
                  <a:rPr lang="en-US" sz="2200" b="1" dirty="0">
                    <a:latin typeface="Times New Roman" pitchFamily="18" charset="0"/>
                    <a:cs typeface="Times New Roman" pitchFamily="18" charset="0"/>
                  </a:rPr>
                  <a:t>Matlab files:</a:t>
                </a:r>
                <a:endParaRPr lang="en-US" sz="2200" dirty="0">
                  <a:latin typeface="Times New Roman" pitchFamily="18" charset="0"/>
                  <a:cs typeface="Times New Roman" pitchFamily="18" charset="0"/>
                </a:endParaRPr>
              </a:p>
              <a:p>
                <a:pPr eaLnBrk="1" hangingPunct="1">
                  <a:spcBef>
                    <a:spcPts val="600"/>
                  </a:spcBef>
                  <a:defRPr/>
                </a:pPr>
                <a:r>
                  <a:rPr lang="en-US" sz="2200" dirty="0">
                    <a:latin typeface="Times New Roman" pitchFamily="18" charset="0"/>
                    <a:cs typeface="Times New Roman" pitchFamily="18" charset="0"/>
                    <a:hlinkClick r:id="rId3" action="ppaction://hlinkfile"/>
                  </a:rPr>
                  <a:t>SldQmle1117.m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:       for QMLE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20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lang="en-US" sz="2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𝜆</m:t>
                            </m:r>
                          </m:e>
                        </m:acc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sz="2200" dirty="0">
                  <a:latin typeface="Times New Roman" pitchFamily="18" charset="0"/>
                  <a:cs typeface="Times New Roman" pitchFamily="18" charset="0"/>
                </a:endParaRPr>
              </a:p>
              <a:p>
                <a:pPr eaLnBrk="1" hangingPunct="1">
                  <a:defRPr/>
                </a:pPr>
                <a:r>
                  <a:rPr lang="en-US" sz="2200" dirty="0">
                    <a:latin typeface="Times New Roman" pitchFamily="18" charset="0"/>
                    <a:cs typeface="Times New Roman" pitchFamily="18" charset="0"/>
                    <a:hlinkClick r:id="rId4" action="ppaction://hlinkfile"/>
                  </a:rPr>
                  <a:t>SldQmleBC1117.m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: 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2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𝜆</m:t>
                            </m:r>
                          </m:e>
                        </m:acc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SG" sz="2200" dirty="0">
                    <a:latin typeface="Times New Roman" pitchFamily="18" charset="0"/>
                    <a:cs typeface="Times New Roman" pitchFamily="18" charset="0"/>
                  </a:rPr>
                  <a:t>, 2</a:t>
                </a:r>
                <a:r>
                  <a:rPr lang="en-SG" sz="2200" baseline="30000" dirty="0">
                    <a:latin typeface="Times New Roman" pitchFamily="18" charset="0"/>
                    <a:cs typeface="Times New Roman" pitchFamily="18" charset="0"/>
                  </a:rPr>
                  <a:t>nd</a:t>
                </a:r>
                <a:r>
                  <a:rPr lang="en-SG" sz="2200" dirty="0">
                    <a:latin typeface="Times New Roman" pitchFamily="18" charset="0"/>
                    <a:cs typeface="Times New Roman" pitchFamily="18" charset="0"/>
                  </a:rPr>
                  <a:t>- and 3</a:t>
                </a:r>
                <a:r>
                  <a:rPr lang="en-SG" sz="2200" baseline="30000" dirty="0">
                    <a:latin typeface="Times New Roman" pitchFamily="18" charset="0"/>
                    <a:cs typeface="Times New Roman" pitchFamily="18" charset="0"/>
                  </a:rPr>
                  <a:t>rd</a:t>
                </a:r>
                <a:r>
                  <a:rPr lang="en-SG" sz="2200" dirty="0">
                    <a:latin typeface="Times New Roman" pitchFamily="18" charset="0"/>
                    <a:cs typeface="Times New Roman" pitchFamily="18" charset="0"/>
                  </a:rPr>
                  <a:t>-order bias-corrected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2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𝜆</m:t>
                            </m:r>
                          </m:e>
                        </m:acc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SG" sz="2200" dirty="0">
                  <a:latin typeface="Times New Roman" pitchFamily="18" charset="0"/>
                  <a:cs typeface="Times New Roman" pitchFamily="18" charset="0"/>
                </a:endParaRPr>
              </a:p>
              <a:p>
                <a:pPr eaLnBrk="1" hangingPunct="1">
                  <a:defRPr/>
                </a:pPr>
                <a:r>
                  <a:rPr lang="en-US" sz="2200" dirty="0" err="1">
                    <a:latin typeface="Times New Roman" pitchFamily="18" charset="0"/>
                    <a:cs typeface="Times New Roman" pitchFamily="18" charset="0"/>
                    <a:hlinkClick r:id="rId5" action="ppaction://hlinkfile"/>
                  </a:rPr>
                  <a:t>FnSarN.m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:                 returns the QMLE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2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𝜆</m:t>
                            </m:r>
                          </m:e>
                        </m:acc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sz="2200" dirty="0">
                  <a:latin typeface="Times New Roman" pitchFamily="18" charset="0"/>
                  <a:cs typeface="Times New Roman" pitchFamily="18" charset="0"/>
                </a:endParaRPr>
              </a:p>
              <a:p>
                <a:pPr eaLnBrk="1" hangingPunct="1">
                  <a:defRPr/>
                </a:pPr>
                <a:r>
                  <a:rPr lang="en-US" sz="2200" dirty="0" err="1">
                    <a:latin typeface="Times New Roman" pitchFamily="18" charset="0"/>
                    <a:cs typeface="Times New Roman" pitchFamily="18" charset="0"/>
                    <a:hlinkClick r:id="rId6" action="ppaction://hlinkfile"/>
                  </a:rPr>
                  <a:t>queen.m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:                    returns </a:t>
                </a:r>
                <a:r>
                  <a:rPr lang="en-US" sz="2200" i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  <a:sym typeface="Symbol" panose="05050102010706020507" pitchFamily="18" charset="2"/>
                  </a:rPr>
                  <a:t>W</a:t>
                </a:r>
                <a:r>
                  <a:rPr lang="en-US" sz="2200" i="1" baseline="-150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  <a:sym typeface="Symbol" panose="05050102010706020507" pitchFamily="18" charset="2"/>
                  </a:rPr>
                  <a:t>n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 under Queen contiguity</a:t>
                </a:r>
              </a:p>
              <a:p>
                <a:pPr eaLnBrk="1" hangingPunct="1">
                  <a:defRPr/>
                </a:pPr>
                <a:r>
                  <a:rPr lang="en-US" sz="2200" dirty="0" err="1">
                    <a:latin typeface="Times New Roman" pitchFamily="18" charset="0"/>
                    <a:cs typeface="Times New Roman" pitchFamily="18" charset="0"/>
                    <a:hlinkClick r:id="rId7" action="ppaction://hlinkfile"/>
                  </a:rPr>
                  <a:t>rook.m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:                      returns </a:t>
                </a:r>
                <a:r>
                  <a:rPr lang="en-US" sz="2200" i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  <a:sym typeface="Symbol" panose="05050102010706020507" pitchFamily="18" charset="2"/>
                  </a:rPr>
                  <a:t>W</a:t>
                </a:r>
                <a:r>
                  <a:rPr lang="en-US" sz="2200" i="1" baseline="-150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  <a:sym typeface="Symbol" panose="05050102010706020507" pitchFamily="18" charset="2"/>
                  </a:rPr>
                  <a:t>n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 under Rook contiguity                           </a:t>
                </a:r>
              </a:p>
              <a:p>
                <a:pPr eaLnBrk="1" hangingPunct="1">
                  <a:defRPr/>
                </a:pPr>
                <a:r>
                  <a:rPr lang="en-US" sz="2200" dirty="0" err="1">
                    <a:latin typeface="Times New Roman" pitchFamily="18" charset="0"/>
                    <a:cs typeface="Times New Roman" pitchFamily="18" charset="0"/>
                    <a:hlinkClick r:id="rId8" action="ppaction://hlinkfile"/>
                  </a:rPr>
                  <a:t>group.m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:                    returns </a:t>
                </a:r>
                <a:r>
                  <a:rPr lang="en-US" sz="2200" i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  <a:sym typeface="Symbol" panose="05050102010706020507" pitchFamily="18" charset="2"/>
                  </a:rPr>
                  <a:t>W</a:t>
                </a:r>
                <a:r>
                  <a:rPr lang="en-US" sz="2200" i="1" baseline="-150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  <a:sym typeface="Symbol" panose="05050102010706020507" pitchFamily="18" charset="2"/>
                  </a:rPr>
                  <a:t>n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 under group interaction                          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654035"/>
                <a:ext cx="8229600" cy="25943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457200" y="2521803"/>
            <a:ext cx="822960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spcBef>
                <a:spcPts val="600"/>
              </a:spcBef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See Yang (2015, JOE: A general method …) for details on these; also for details on 2</a:t>
            </a:r>
            <a:r>
              <a:rPr lang="en-US" sz="24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and 3</a:t>
            </a:r>
            <a:r>
              <a:rPr lang="en-US" sz="24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-order bias-corrected QMLEs. 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990600"/>
            <a:ext cx="82296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errors {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e</a:t>
            </a:r>
            <a:r>
              <a:rPr lang="en-US" sz="2400" i="1" baseline="-15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ni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} are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iid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generated from (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standard normal, (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normal mixture, and (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lognormal, where in (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and (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random variates are standardized to have mean 0 and variance 1.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DC12E0C-174A-FC62-2478-750CD37EC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76200"/>
            <a:ext cx="6172200" cy="5334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4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Monte Carlo – QMLE of SLD Model </a:t>
            </a:r>
            <a:endParaRPr lang="en-US" sz="2400" b="1" kern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628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3429000" y="6461125"/>
            <a:ext cx="2133600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6D931C6-8148-4659-B279-315EA3DE8ECC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722313"/>
            <a:ext cx="7749697" cy="5678487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8932E34B-6608-9B02-74D6-3E2EBCE1E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76200"/>
            <a:ext cx="6172200" cy="5334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4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Monte Carlo – QMLE of SLD Model </a:t>
            </a:r>
            <a:endParaRPr lang="en-US" sz="2400" b="1" kern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845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3429000" y="6461125"/>
            <a:ext cx="2133600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091F03-2996-453E-99BB-E43A8058B757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685800"/>
            <a:ext cx="7772400" cy="577532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FB6C8A3-9AA6-7801-0642-12362B52C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76200"/>
            <a:ext cx="6172200" cy="5334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4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Monte Carlo – QMLE of SLD Model </a:t>
            </a:r>
            <a:endParaRPr lang="en-US" sz="2400" b="1" kern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3429000" y="6461125"/>
            <a:ext cx="2133600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091F03-2996-453E-99BB-E43A8058B757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127" y="685800"/>
            <a:ext cx="7781073" cy="5755487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A136A02D-065C-543A-4BD4-36ECD4D80D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76200"/>
            <a:ext cx="6172200" cy="5334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4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Monte Carlo – QMLE of SLD Model </a:t>
            </a:r>
            <a:endParaRPr lang="en-US" sz="2400" b="1" kern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5039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sampl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sampl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blipFill rotWithShape="0">
          <a:blip xmlns:r="http://schemas.openxmlformats.org/officeDocument/2006/relationships" r:embed="rId1"/>
          <a:stretch>
            <a:fillRect/>
          </a:stretch>
        </a:blipFill>
      </a:spPr>
      <a:bodyPr/>
      <a:lstStyle>
        <a:defPPr>
          <a:defRPr>
            <a:noFill/>
          </a:defRPr>
        </a:defPPr>
      </a:lstStyle>
    </a:txDef>
  </a:objectDefaults>
  <a:extraClrSchemeLst>
    <a:extraClrScheme>
      <a:clrScheme name="sample 1">
        <a:dk1>
          <a:srgbClr val="333333"/>
        </a:dk1>
        <a:lt1>
          <a:srgbClr val="FFFFFF"/>
        </a:lt1>
        <a:dk2>
          <a:srgbClr val="FFFFFF"/>
        </a:dk2>
        <a:lt2>
          <a:srgbClr val="B2B2B2"/>
        </a:lt2>
        <a:accent1>
          <a:srgbClr val="202AAE"/>
        </a:accent1>
        <a:accent2>
          <a:srgbClr val="CC5D36"/>
        </a:accent2>
        <a:accent3>
          <a:srgbClr val="FFFFFF"/>
        </a:accent3>
        <a:accent4>
          <a:srgbClr val="2A2A2A"/>
        </a:accent4>
        <a:accent5>
          <a:srgbClr val="ABACD3"/>
        </a:accent5>
        <a:accent6>
          <a:srgbClr val="B95330"/>
        </a:accent6>
        <a:hlink>
          <a:srgbClr val="1F7CD1"/>
        </a:hlink>
        <a:folHlink>
          <a:srgbClr val="6544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333333"/>
        </a:dk1>
        <a:lt1>
          <a:srgbClr val="FFFFFF"/>
        </a:lt1>
        <a:dk2>
          <a:srgbClr val="FFFFFF"/>
        </a:dk2>
        <a:lt2>
          <a:srgbClr val="B2B2B2"/>
        </a:lt2>
        <a:accent1>
          <a:srgbClr val="2C8EC4"/>
        </a:accent1>
        <a:accent2>
          <a:srgbClr val="CFBE6B"/>
        </a:accent2>
        <a:accent3>
          <a:srgbClr val="FFFFFF"/>
        </a:accent3>
        <a:accent4>
          <a:srgbClr val="2A2A2A"/>
        </a:accent4>
        <a:accent5>
          <a:srgbClr val="ACC6DE"/>
        </a:accent5>
        <a:accent6>
          <a:srgbClr val="BBAC60"/>
        </a:accent6>
        <a:hlink>
          <a:srgbClr val="7047D7"/>
        </a:hlink>
        <a:folHlink>
          <a:srgbClr val="185A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4D4D4D"/>
        </a:dk1>
        <a:lt1>
          <a:srgbClr val="FFFFFF"/>
        </a:lt1>
        <a:dk2>
          <a:srgbClr val="FFFFFF"/>
        </a:dk2>
        <a:lt2>
          <a:srgbClr val="B2B2B2"/>
        </a:lt2>
        <a:accent1>
          <a:srgbClr val="058089"/>
        </a:accent1>
        <a:accent2>
          <a:srgbClr val="99CC00"/>
        </a:accent2>
        <a:accent3>
          <a:srgbClr val="FFFFFF"/>
        </a:accent3>
        <a:accent4>
          <a:srgbClr val="404040"/>
        </a:accent4>
        <a:accent5>
          <a:srgbClr val="AAC0C4"/>
        </a:accent5>
        <a:accent6>
          <a:srgbClr val="8AB900"/>
        </a:accent6>
        <a:hlink>
          <a:srgbClr val="2CA9D0"/>
        </a:hlink>
        <a:folHlink>
          <a:srgbClr val="4841D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6951d41b-6b8e-4636-984f-012bff14ba18}" enabled="1" method="Privileged" siteId="{c98a79ca-5a9a-4791-a243-f06afd67464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9694</TotalTime>
  <Words>466</Words>
  <Application>Microsoft Office PowerPoint</Application>
  <PresentationFormat>On-screen Show (4:3)</PresentationFormat>
  <Paragraphs>40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Cambria Math</vt:lpstr>
      <vt:lpstr>Times New Roman</vt:lpstr>
      <vt:lpstr>Wingdings</vt:lpstr>
      <vt:lpstr>sample</vt:lpstr>
      <vt:lpstr>PowerPoint Presentation</vt:lpstr>
      <vt:lpstr>Monte Carlo – QMLE of SLD Model </vt:lpstr>
      <vt:lpstr>PowerPoint Presentation</vt:lpstr>
      <vt:lpstr>PowerPoint Presentation</vt:lpstr>
      <vt:lpstr>PowerPoint Presentation</vt:lpstr>
      <vt:lpstr>PowerPoint Presentation</vt:lpstr>
    </vt:vector>
  </TitlesOfParts>
  <Company>GuildDesign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ThemeGallery.com</dc:creator>
  <cp:lastModifiedBy>YANG Zhenlin</cp:lastModifiedBy>
  <cp:revision>1359</cp:revision>
  <cp:lastPrinted>2017-08-21T14:10:55Z</cp:lastPrinted>
  <dcterms:created xsi:type="dcterms:W3CDTF">2004-08-26T06:30:40Z</dcterms:created>
  <dcterms:modified xsi:type="dcterms:W3CDTF">2024-09-13T02:44:29Z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951d41b-6b8e-4636-984f-012bff14ba18_Enabled">
    <vt:lpwstr>True</vt:lpwstr>
  </property>
  <property fmtid="{D5CDD505-2E9C-101B-9397-08002B2CF9AE}" pid="3" name="MSIP_Label_6951d41b-6b8e-4636-984f-012bff14ba18_SiteId">
    <vt:lpwstr>c98a79ca-5a9a-4791-a243-f06afd67464d</vt:lpwstr>
  </property>
  <property fmtid="{D5CDD505-2E9C-101B-9397-08002B2CF9AE}" pid="4" name="MSIP_Label_6951d41b-6b8e-4636-984f-012bff14ba18_Owner">
    <vt:lpwstr>zlyang@smu.edu.sg</vt:lpwstr>
  </property>
  <property fmtid="{D5CDD505-2E9C-101B-9397-08002B2CF9AE}" pid="5" name="MSIP_Label_6951d41b-6b8e-4636-984f-012bff14ba18_SetDate">
    <vt:lpwstr>2019-10-20T14:18:08.6113746Z</vt:lpwstr>
  </property>
  <property fmtid="{D5CDD505-2E9C-101B-9397-08002B2CF9AE}" pid="6" name="MSIP_Label_6951d41b-6b8e-4636-984f-012bff14ba18_Name">
    <vt:lpwstr>Restricted</vt:lpwstr>
  </property>
  <property fmtid="{D5CDD505-2E9C-101B-9397-08002B2CF9AE}" pid="7" name="MSIP_Label_6951d41b-6b8e-4636-984f-012bff14ba18_Application">
    <vt:lpwstr>Microsoft Azure Information Protection</vt:lpwstr>
  </property>
  <property fmtid="{D5CDD505-2E9C-101B-9397-08002B2CF9AE}" pid="8" name="MSIP_Label_6951d41b-6b8e-4636-984f-012bff14ba18_ActionId">
    <vt:lpwstr>723b7920-21be-483e-9533-4110d23b48fe</vt:lpwstr>
  </property>
  <property fmtid="{D5CDD505-2E9C-101B-9397-08002B2CF9AE}" pid="9" name="MSIP_Label_6951d41b-6b8e-4636-984f-012bff14ba18_Extended_MSFT_Method">
    <vt:lpwstr>Automatic</vt:lpwstr>
  </property>
  <property fmtid="{D5CDD505-2E9C-101B-9397-08002B2CF9AE}" pid="10" name="Sensitivity">
    <vt:lpwstr>Restricted</vt:lpwstr>
  </property>
</Properties>
</file>