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335" r:id="rId3"/>
    <p:sldId id="334" r:id="rId4"/>
    <p:sldId id="327" r:id="rId5"/>
    <p:sldId id="322" r:id="rId6"/>
    <p:sldId id="337" r:id="rId7"/>
    <p:sldId id="336" r:id="rId8"/>
    <p:sldId id="338" r:id="rId9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C87700"/>
    <a:srgbClr val="0000CC"/>
    <a:srgbClr val="15125A"/>
    <a:srgbClr val="A4631C"/>
    <a:srgbClr val="000066"/>
    <a:srgbClr val="009999"/>
    <a:srgbClr val="0238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1" autoAdjust="0"/>
    <p:restoredTop sz="94696" autoAdjust="0"/>
  </p:normalViewPr>
  <p:slideViewPr>
    <p:cSldViewPr>
      <p:cViewPr varScale="1">
        <p:scale>
          <a:sx n="78" d="100"/>
          <a:sy n="78" d="100"/>
        </p:scale>
        <p:origin x="104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66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6" tIns="49529" rIns="99056" bIns="4952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6" tIns="49529" rIns="99056" bIns="4952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3337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6" tIns="49529" rIns="99056" bIns="495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6" tIns="49529" rIns="99056" bIns="4952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6" tIns="49529" rIns="99056" bIns="4952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4008C4F-2270-4314-830F-CB61E0DC9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3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008C4F-2270-4314-830F-CB61E0DC95E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20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008C4F-2270-4314-830F-CB61E0DC95E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38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5"/>
          <p:cNvSpPr>
            <a:spLocks noChangeArrowheads="1"/>
          </p:cNvSpPr>
          <p:nvPr userDrawn="1"/>
        </p:nvSpPr>
        <p:spPr bwMode="gray">
          <a:xfrm>
            <a:off x="7956550" y="1773238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Oval 56"/>
          <p:cNvSpPr>
            <a:spLocks noChangeArrowheads="1"/>
          </p:cNvSpPr>
          <p:nvPr userDrawn="1"/>
        </p:nvSpPr>
        <p:spPr bwMode="gray">
          <a:xfrm>
            <a:off x="8316913" y="1773238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Oval 57"/>
          <p:cNvSpPr>
            <a:spLocks noChangeArrowheads="1"/>
          </p:cNvSpPr>
          <p:nvPr userDrawn="1"/>
        </p:nvSpPr>
        <p:spPr bwMode="gray">
          <a:xfrm>
            <a:off x="8677275" y="1773238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Oval 55"/>
          <p:cNvSpPr>
            <a:spLocks noChangeArrowheads="1"/>
          </p:cNvSpPr>
          <p:nvPr userDrawn="1"/>
        </p:nvSpPr>
        <p:spPr bwMode="gray">
          <a:xfrm>
            <a:off x="8108950" y="1828800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Oval 56"/>
          <p:cNvSpPr>
            <a:spLocks noChangeArrowheads="1"/>
          </p:cNvSpPr>
          <p:nvPr userDrawn="1"/>
        </p:nvSpPr>
        <p:spPr bwMode="gray">
          <a:xfrm>
            <a:off x="8469313" y="1828800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Oval 57"/>
          <p:cNvSpPr>
            <a:spLocks noChangeArrowheads="1"/>
          </p:cNvSpPr>
          <p:nvPr userDrawn="1"/>
        </p:nvSpPr>
        <p:spPr bwMode="gray">
          <a:xfrm>
            <a:off x="8829675" y="1828800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12" name="Picture 60" descr="SOE_vertical">
            <a:extLst>
              <a:ext uri="{FF2B5EF4-FFF2-40B4-BE49-F238E27FC236}">
                <a16:creationId xmlns:a16="http://schemas.microsoft.com/office/drawing/2014/main" id="{A95DB979-ABD6-9C9F-C8FA-BFFC958A32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30" y="1"/>
            <a:ext cx="201747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Line 20">
            <a:extLst>
              <a:ext uri="{FF2B5EF4-FFF2-40B4-BE49-F238E27FC236}">
                <a16:creationId xmlns:a16="http://schemas.microsoft.com/office/drawing/2014/main" id="{50FC2037-4F00-5362-12C9-E980EC0A2E2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6477000"/>
            <a:ext cx="8229600" cy="0"/>
          </a:xfrm>
          <a:prstGeom prst="line">
            <a:avLst/>
          </a:prstGeom>
          <a:ln>
            <a:solidFill>
              <a:srgbClr val="0D5B6D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6666"/>
              </a:solidFill>
            </a:endParaRPr>
          </a:p>
        </p:txBody>
      </p:sp>
      <p:sp>
        <p:nvSpPr>
          <p:cNvPr id="14" name="Line 20">
            <a:extLst>
              <a:ext uri="{FF2B5EF4-FFF2-40B4-BE49-F238E27FC236}">
                <a16:creationId xmlns:a16="http://schemas.microsoft.com/office/drawing/2014/main" id="{4BD98DE7-93DC-829D-8272-2319E269661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ln>
            <a:solidFill>
              <a:srgbClr val="0D5B6D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21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20">
            <a:extLst>
              <a:ext uri="{FF2B5EF4-FFF2-40B4-BE49-F238E27FC236}">
                <a16:creationId xmlns:a16="http://schemas.microsoft.com/office/drawing/2014/main" id="{DA1ACF9A-DA91-ACEF-782B-35E233A12FD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6477000"/>
            <a:ext cx="8229600" cy="0"/>
          </a:xfrm>
          <a:prstGeom prst="line">
            <a:avLst/>
          </a:prstGeom>
          <a:ln>
            <a:solidFill>
              <a:srgbClr val="0D5B6D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6666"/>
              </a:solidFill>
            </a:endParaRPr>
          </a:p>
        </p:txBody>
      </p:sp>
      <p:sp>
        <p:nvSpPr>
          <p:cNvPr id="11" name="Line 20">
            <a:extLst>
              <a:ext uri="{FF2B5EF4-FFF2-40B4-BE49-F238E27FC236}">
                <a16:creationId xmlns:a16="http://schemas.microsoft.com/office/drawing/2014/main" id="{7367387B-5687-7E15-59C9-6983445B950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609600"/>
            <a:ext cx="8229600" cy="0"/>
          </a:xfrm>
          <a:prstGeom prst="line">
            <a:avLst/>
          </a:prstGeom>
          <a:ln>
            <a:solidFill>
              <a:srgbClr val="0D5B6D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6666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FC9281-F4CD-EC9E-36A6-61F96D77A5D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153400" y="287338"/>
            <a:ext cx="60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>
                <a:solidFill>
                  <a:srgbClr val="4C7C8B"/>
                </a:solidFill>
              </a:rPr>
              <a:t>Lab 3</a:t>
            </a:r>
            <a:endParaRPr lang="en-US" sz="2800" dirty="0">
              <a:solidFill>
                <a:srgbClr val="4C7C8B"/>
              </a:solidFill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28F2370F-8F68-9C64-5B9F-4A9524A4869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000" y="6535737"/>
            <a:ext cx="21336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dirty="0">
                <a:solidFill>
                  <a:srgbClr val="006666"/>
                </a:solidFill>
              </a:rPr>
              <a:t>ECON747, Term I  2024-25</a:t>
            </a:r>
            <a:endParaRPr lang="en-US" dirty="0">
              <a:solidFill>
                <a:srgbClr val="006666"/>
              </a:solidFill>
            </a:endParaRPr>
          </a:p>
        </p:txBody>
      </p:sp>
      <p:sp>
        <p:nvSpPr>
          <p:cNvPr id="15" name="TextBox 15">
            <a:extLst>
              <a:ext uri="{FF2B5EF4-FFF2-40B4-BE49-F238E27FC236}">
                <a16:creationId xmlns:a16="http://schemas.microsoft.com/office/drawing/2014/main" id="{BE9A9A38-5385-183D-A6D2-C0573657C5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629400" y="6535737"/>
            <a:ext cx="21336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1000" dirty="0">
                <a:solidFill>
                  <a:srgbClr val="006666"/>
                </a:solidFill>
              </a:rPr>
              <a:t>© Zhenlin Yang, SMU</a:t>
            </a:r>
            <a:endParaRPr lang="en-US" dirty="0">
              <a:solidFill>
                <a:srgbClr val="006666"/>
              </a:solidFill>
            </a:endParaRPr>
          </a:p>
        </p:txBody>
      </p:sp>
      <p:sp>
        <p:nvSpPr>
          <p:cNvPr id="16" name="Slide Number Placeholder 9">
            <a:extLst>
              <a:ext uri="{FF2B5EF4-FFF2-40B4-BE49-F238E27FC236}">
                <a16:creationId xmlns:a16="http://schemas.microsoft.com/office/drawing/2014/main" id="{936289F4-FD6A-7721-A14D-F0F2BCDE83A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29000" y="6509894"/>
            <a:ext cx="2133600" cy="274954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0D5B6D"/>
                </a:solidFill>
              </a:defRPr>
            </a:lvl1pPr>
          </a:lstStyle>
          <a:p>
            <a:pPr>
              <a:defRPr/>
            </a:pPr>
            <a:fld id="{9247B944-357F-4154-9D4A-835AE90620A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415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lyang@smu.edu.sg" TargetMode="External"/><Relationship Id="rId7" Type="http://schemas.openxmlformats.org/officeDocument/2006/relationships/hyperlink" Target="BostonData&amp;mFiles/boston.x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BostonData&amp;mFiles/boston.dat" TargetMode="External"/><Relationship Id="rId5" Type="http://schemas.openxmlformats.org/officeDocument/2006/relationships/hyperlink" Target="BostonData&amp;mFiles/boston_readme.txt" TargetMode="External"/><Relationship Id="rId4" Type="http://schemas.openxmlformats.org/officeDocument/2006/relationships/hyperlink" Target="http://www.mysmu.edu/faculty/zlyan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BostonData&amp;mFiles/boston.da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BostonData&amp;mFiles/boston.x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BostonData&amp;mFiles/Boston_Qmle_SED.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lumbusData&amp;mFiles/ML_SED.m" TargetMode="External"/><Relationship Id="rId2" Type="http://schemas.openxmlformats.org/officeDocument/2006/relationships/hyperlink" Target="BostonData&amp;mFiles/Boston_Qmle_SED.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olumbusData&amp;mFiles/ML_SED.m" TargetMode="External"/><Relationship Id="rId2" Type="http://schemas.openxmlformats.org/officeDocument/2006/relationships/hyperlink" Target="BostonData&amp;mFiles/Boston_Qmle_SED.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lumbusData&amp;mFiles/ML_SED.m" TargetMode="External"/><Relationship Id="rId2" Type="http://schemas.openxmlformats.org/officeDocument/2006/relationships/hyperlink" Target="BostonData&amp;mFiles/Boston_Qmle_SED.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lumbusData&amp;mFiles/ML_SED.m" TargetMode="External"/><Relationship Id="rId2" Type="http://schemas.openxmlformats.org/officeDocument/2006/relationships/hyperlink" Target="BostonData&amp;mFiles/Boston_Qmle_SED.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3A5B6725-42CF-9F33-A1E1-ECA480C3DFB7}"/>
              </a:ext>
            </a:extLst>
          </p:cNvPr>
          <p:cNvSpPr txBox="1">
            <a:spLocks/>
          </p:cNvSpPr>
          <p:nvPr/>
        </p:nvSpPr>
        <p:spPr bwMode="auto">
          <a:xfrm>
            <a:off x="2209800" y="304800"/>
            <a:ext cx="55626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Boston House Price</a:t>
            </a:r>
            <a:endParaRPr lang="en-US" altLang="en-US" sz="3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8CE921-6002-7FEA-7483-74A702E70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95472"/>
            <a:ext cx="83058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zlyang@smu.edu.sg</a:t>
            </a: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	</a:t>
            </a: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http://www.mysmu.edu/faculty/zlyang/</a:t>
            </a:r>
            <a:r>
              <a:rPr lang="en-US" sz="140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kern="0" dirty="0">
                <a:solidFill>
                  <a:srgbClr val="1774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40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Zhenlin Yang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9D41783-1883-5981-4EAA-2A2C31500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95472"/>
            <a:ext cx="82296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zlyang@smu.edu.sg</a:t>
            </a: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	</a:t>
            </a: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http://www.mysmu.edu/faculty/zlyang/</a:t>
            </a:r>
            <a:r>
              <a:rPr lang="en-US" sz="140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kern="0" dirty="0">
                <a:solidFill>
                  <a:srgbClr val="1774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40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Zhenlin Yang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1295400"/>
            <a:ext cx="8229600" cy="48782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SG" sz="2200" dirty="0">
                <a:latin typeface="Times New Roman" pitchFamily="18" charset="0"/>
                <a:cs typeface="Times New Roman" pitchFamily="18" charset="0"/>
              </a:rPr>
              <a:t>The Boston house-price data of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SG" sz="2200" dirty="0">
                <a:latin typeface="Times New Roman" pitchFamily="18" charset="0"/>
                <a:cs typeface="Times New Roman" pitchFamily="18" charset="0"/>
              </a:rPr>
              <a:t>Harrison, D., </a:t>
            </a:r>
            <a:r>
              <a:rPr lang="en-SG" sz="2200" dirty="0" err="1">
                <a:latin typeface="Times New Roman" pitchFamily="18" charset="0"/>
                <a:cs typeface="Times New Roman" pitchFamily="18" charset="0"/>
              </a:rPr>
              <a:t>Rubinfeld</a:t>
            </a:r>
            <a:r>
              <a:rPr lang="en-SG" sz="2200" dirty="0">
                <a:latin typeface="Times New Roman" pitchFamily="18" charset="0"/>
                <a:cs typeface="Times New Roman" pitchFamily="18" charset="0"/>
              </a:rPr>
              <a:t>, D. L. (1978): Hedonic prices and the demand for clean air, </a:t>
            </a:r>
            <a:r>
              <a:rPr lang="en-SG" sz="2200" i="1" dirty="0">
                <a:latin typeface="Times New Roman" pitchFamily="18" charset="0"/>
                <a:cs typeface="Times New Roman" pitchFamily="18" charset="0"/>
              </a:rPr>
              <a:t>J. Environ. Economics &amp; Management</a:t>
            </a:r>
            <a:r>
              <a:rPr lang="en-SG" sz="2200" dirty="0">
                <a:latin typeface="Times New Roman" pitchFamily="18" charset="0"/>
                <a:cs typeface="Times New Roman" pitchFamily="18" charset="0"/>
              </a:rPr>
              <a:t>, Vol. 5, 81-102.</a:t>
            </a:r>
          </a:p>
          <a:p>
            <a:pPr marL="342900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Used in </a:t>
            </a:r>
            <a:r>
              <a:rPr lang="en-SG" sz="2000" dirty="0" err="1">
                <a:latin typeface="Times New Roman" pitchFamily="18" charset="0"/>
                <a:cs typeface="Times New Roman" pitchFamily="18" charset="0"/>
              </a:rPr>
              <a:t>Belsley</a:t>
            </a: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SG" sz="2000" dirty="0" err="1">
                <a:latin typeface="Times New Roman" pitchFamily="18" charset="0"/>
                <a:cs typeface="Times New Roman" pitchFamily="18" charset="0"/>
              </a:rPr>
              <a:t>Kuh</a:t>
            </a: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SG" sz="2000" dirty="0" err="1">
                <a:latin typeface="Times New Roman" pitchFamily="18" charset="0"/>
                <a:cs typeface="Times New Roman" pitchFamily="18" charset="0"/>
              </a:rPr>
              <a:t>Welsch</a:t>
            </a: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SG" sz="2000" i="1" dirty="0">
                <a:latin typeface="Times New Roman" pitchFamily="18" charset="0"/>
                <a:cs typeface="Times New Roman" pitchFamily="18" charset="0"/>
              </a:rPr>
              <a:t>Regression diagnostic</a:t>
            </a: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 ...”, Wiley, 1980. Various transformations are used in the table on pages 244-261.</a:t>
            </a:r>
          </a:p>
          <a:p>
            <a:pPr marL="342900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Augmented with latitude-longitude coordinates by:</a:t>
            </a:r>
          </a:p>
          <a:p>
            <a:pPr marL="358775" eaLnBrk="1" hangingPunct="1">
              <a:spcBef>
                <a:spcPts val="600"/>
              </a:spcBef>
              <a:defRPr/>
            </a:pP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Gilley, O.W., and R.  Kelley Pace.  (1996).</a:t>
            </a:r>
            <a:r>
              <a:rPr lang="en-SG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On the Harrison and </a:t>
            </a:r>
            <a:r>
              <a:rPr lang="en-SG" sz="2000" dirty="0" err="1">
                <a:latin typeface="Times New Roman" pitchFamily="18" charset="0"/>
                <a:cs typeface="Times New Roman" pitchFamily="18" charset="0"/>
              </a:rPr>
              <a:t>Rubinfeld</a:t>
            </a: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 Data. </a:t>
            </a:r>
            <a:r>
              <a:rPr lang="en-SG" sz="2000" i="1" dirty="0">
                <a:latin typeface="Times New Roman" pitchFamily="18" charset="0"/>
                <a:cs typeface="Times New Roman" pitchFamily="18" charset="0"/>
              </a:rPr>
              <a:t>Journal of Environmental Economics and Management</a:t>
            </a: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, Vol.  31, 403-405.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It contains 506 census tracts.</a:t>
            </a: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See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boston_readme.txt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for more details on the data.  The file 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boston.dat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contains the augmented data, and the </a:t>
            </a: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file </a:t>
            </a:r>
            <a:r>
              <a:rPr lang="en-SG" sz="2000" dirty="0" err="1">
                <a:latin typeface="Times New Roman" pitchFamily="18" charset="0"/>
                <a:cs typeface="Times New Roman" pitchFamily="18" charset="0"/>
                <a:hlinkClick r:id="rId7" action="ppaction://hlinkfile"/>
              </a:rPr>
              <a:t>boston.xy</a:t>
            </a:r>
            <a:r>
              <a:rPr lang="en-SG" sz="2000" dirty="0">
                <a:latin typeface="Times New Roman" pitchFamily="18" charset="0"/>
                <a:cs typeface="Times New Roman" pitchFamily="18" charset="0"/>
              </a:rPr>
              <a:t> generates the spatial weight matrix based on the latitude-longitude coordinates.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" name="Rectangle 22"/>
          <p:cNvSpPr/>
          <p:nvPr/>
        </p:nvSpPr>
        <p:spPr>
          <a:xfrm>
            <a:off x="457200" y="805220"/>
            <a:ext cx="8229600" cy="54014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Variables (in columns) order in the </a:t>
            </a:r>
            <a:r>
              <a:rPr lang="en-SG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augmented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data file 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boston.dat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CRIM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per capita crime rate by town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ZN 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proportion of residential land zoned for lots over 25,000 </a:t>
            </a:r>
            <a:r>
              <a:rPr lang="en-SG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sq.ft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INDUS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proportion of non-retail business acres per town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CHAS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Charles River dummy variable (= 1 if tract bounds river; 0 </a:t>
            </a:r>
            <a:r>
              <a:rPr lang="en-SG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o.w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NOX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nitric oxides concentration (parts per 10 million)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average number of rooms per dwelling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proportion of owner-occupied units built prior to 1940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DIS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weighted distances to five Boston employment centres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index of accessibility to radial highways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full-value property-tax rate per $10,000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PTRATIO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pupil-teacher ratio by town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1000(Bk - 0.63)^2 where Bk is the proportion of blacks by town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LSTAT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% lower status of the population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MEDV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Median value of owner-occupied homes in $1000's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 err="1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latt</a:t>
            </a: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Latitude coordinates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SG" sz="2000" dirty="0">
                <a:solidFill>
                  <a:srgbClr val="C87700"/>
                </a:solidFill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en-S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Longitude coordinates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F36E4F-54B9-1799-63EB-26E035B57588}"/>
              </a:ext>
            </a:extLst>
          </p:cNvPr>
          <p:cNvSpPr txBox="1">
            <a:spLocks/>
          </p:cNvSpPr>
          <p:nvPr/>
        </p:nvSpPr>
        <p:spPr bwMode="auto">
          <a:xfrm>
            <a:off x="1828800" y="66257"/>
            <a:ext cx="5410200" cy="48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Boston House Price</a:t>
            </a:r>
            <a:endParaRPr lang="en-US" altLang="en-US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91D4EF-6CF5-7DD8-5541-A178FC64F6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47B944-357F-4154-9D4A-835AE90620AC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935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Rectangle 5"/>
          <p:cNvSpPr/>
          <p:nvPr/>
        </p:nvSpPr>
        <p:spPr>
          <a:xfrm>
            <a:off x="457200" y="3733800"/>
            <a:ext cx="8229600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model: </a:t>
            </a:r>
            <a:r>
              <a:rPr lang="en-US" sz="24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MEDV = </a:t>
            </a:r>
            <a:r>
              <a:rPr lang="en-SG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SG" sz="2400" baseline="-1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SG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SG" sz="2400" baseline="-1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Crime +</a:t>
            </a:r>
            <a:r>
              <a:rPr lang="en-SG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</a:t>
            </a:r>
            <a:r>
              <a:rPr lang="en-SG" sz="2400" baseline="-1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ZN + . . . +</a:t>
            </a:r>
          </a:p>
          <a:p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	</a:t>
            </a:r>
            <a:r>
              <a:rPr lang="en-SG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SG" sz="2400" baseline="-1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13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Lstat + error + spatial terms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where the spatial terms may contain: SED,  SLD, or  S-Durbin;  or any combination of them: SED+SLD, 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S-Durbin+SED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or SLD+S-Durbin, etc.</a:t>
            </a:r>
            <a:endParaRPr lang="en-SG" sz="2400" dirty="0"/>
          </a:p>
        </p:txBody>
      </p:sp>
      <p:sp>
        <p:nvSpPr>
          <p:cNvPr id="2" name="Rectangle 1"/>
          <p:cNvSpPr/>
          <p:nvPr/>
        </p:nvSpPr>
        <p:spPr>
          <a:xfrm>
            <a:off x="457200" y="838200"/>
            <a:ext cx="8229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SG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SG" sz="2200" b="1" dirty="0">
                <a:latin typeface="Times New Roman" pitchFamily="18" charset="0"/>
                <a:cs typeface="Times New Roman" pitchFamily="18" charset="0"/>
              </a:rPr>
              <a:t>spatial weight matrix </a:t>
            </a:r>
            <a:r>
              <a:rPr lang="en-SG" sz="2200" dirty="0">
                <a:latin typeface="Times New Roman" pitchFamily="18" charset="0"/>
                <a:cs typeface="Times New Roman" pitchFamily="18" charset="0"/>
              </a:rPr>
              <a:t>is constructed using the Euclidean distance in terms of longitude and latitude by </a:t>
            </a:r>
            <a:r>
              <a:rPr lang="en-SG" sz="2200" dirty="0" err="1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boston.xy</a:t>
            </a:r>
            <a:r>
              <a:rPr lang="en-SG" sz="2200" dirty="0">
                <a:latin typeface="Times New Roman" pitchFamily="18" charset="0"/>
                <a:cs typeface="Times New Roman" pitchFamily="18" charset="0"/>
              </a:rPr>
              <a:t>, which was </a:t>
            </a:r>
            <a:r>
              <a:rPr lang="en-SG" sz="2200" dirty="0" err="1">
                <a:latin typeface="Times New Roman" pitchFamily="18" charset="0"/>
                <a:cs typeface="Times New Roman" pitchFamily="18" charset="0"/>
              </a:rPr>
              <a:t>augumented</a:t>
            </a:r>
            <a:r>
              <a:rPr lang="en-SG" sz="2200" dirty="0">
                <a:latin typeface="Times New Roman" pitchFamily="18" charset="0"/>
                <a:cs typeface="Times New Roman" pitchFamily="18" charset="0"/>
              </a:rPr>
              <a:t> into the “boston.dat” file by Gilley and Kelley (1996). </a:t>
            </a:r>
          </a:p>
          <a:p>
            <a:pPr eaLnBrk="1" hangingPunct="1">
              <a:defRPr/>
            </a:pPr>
            <a:endParaRPr lang="en-SG" sz="2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SG" sz="2200" dirty="0">
                <a:latin typeface="Times New Roman" pitchFamily="18" charset="0"/>
                <a:cs typeface="Times New Roman" pitchFamily="18" charset="0"/>
              </a:rPr>
              <a:t>A threshold distance, e.g., 0.05, is chosen, which gives a </a:t>
            </a:r>
            <a:r>
              <a:rPr lang="en-SG" sz="2200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SG" sz="2200" i="1" baseline="-1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SG" sz="2200" dirty="0">
                <a:latin typeface="Times New Roman" pitchFamily="18" charset="0"/>
                <a:cs typeface="Times New Roman" pitchFamily="18" charset="0"/>
              </a:rPr>
              <a:t> matrix with 19.08% non-zero elements.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B9DB88-D7CA-483E-FFDD-72DEA51034A9}"/>
              </a:ext>
            </a:extLst>
          </p:cNvPr>
          <p:cNvSpPr txBox="1">
            <a:spLocks/>
          </p:cNvSpPr>
          <p:nvPr/>
        </p:nvSpPr>
        <p:spPr bwMode="auto">
          <a:xfrm>
            <a:off x="1828800" y="66257"/>
            <a:ext cx="5410200" cy="48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Boston House Price</a:t>
            </a:r>
            <a:endParaRPr lang="en-US" altLang="en-US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2DBEE-A5A2-E348-95F1-96A88F80A2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47B944-357F-4154-9D4A-835AE90620AC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662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295400" y="76200"/>
            <a:ext cx="6096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4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Fitting house price data with SED model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896064"/>
            <a:ext cx="8229600" cy="50475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key </a:t>
            </a:r>
            <a:r>
              <a:rPr lang="en-US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commands in the main program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Boston_Qmle_SED.m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SG" sz="2000" dirty="0">
              <a:solidFill>
                <a:schemeClr val="tx1"/>
              </a:solidFill>
              <a:latin typeface="Miriam Fixed" panose="020B0509050101010101" pitchFamily="49" charset="-79"/>
              <a:cs typeface="Miriam Fixed" panose="020B0509050101010101" pitchFamily="49" charset="-79"/>
            </a:endParaRPr>
          </a:p>
          <a:p>
            <a:pPr eaLnBrk="1" hangingPunct="1">
              <a:defRPr/>
            </a:pP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load boston.dat;         % Harrison-</a:t>
            </a:r>
            <a:r>
              <a:rPr lang="en-SG" dirty="0" err="1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Rubinfeld</a:t>
            </a: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 data</a:t>
            </a:r>
          </a:p>
          <a:p>
            <a:pPr eaLnBrk="1" hangingPunct="1">
              <a:defRPr/>
            </a:pP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[n p] = size(</a:t>
            </a:r>
            <a:r>
              <a:rPr lang="en-SG" dirty="0" err="1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boston</a:t>
            </a: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);    % no. of rows and columns in data</a:t>
            </a:r>
          </a:p>
          <a:p>
            <a:pPr eaLnBrk="1" hangingPunct="1">
              <a:defRPr/>
            </a:pP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y     = </a:t>
            </a:r>
            <a:r>
              <a:rPr lang="en-SG" dirty="0" err="1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boston</a:t>
            </a: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(:,p-2);   % median house values</a:t>
            </a:r>
          </a:p>
          <a:p>
            <a:pPr eaLnBrk="1" hangingPunct="1">
              <a:defRPr/>
            </a:pPr>
            <a:r>
              <a:rPr lang="en-SG" dirty="0" err="1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latt</a:t>
            </a: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  = </a:t>
            </a:r>
            <a:r>
              <a:rPr lang="en-SG" dirty="0" err="1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boston</a:t>
            </a: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(:,p-1);   % </a:t>
            </a:r>
            <a:r>
              <a:rPr lang="en-SG" dirty="0" err="1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lattitude</a:t>
            </a: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 coordinates</a:t>
            </a:r>
          </a:p>
          <a:p>
            <a:pPr eaLnBrk="1" hangingPunct="1">
              <a:defRPr/>
            </a:pP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long  = </a:t>
            </a:r>
            <a:r>
              <a:rPr lang="en-SG" dirty="0" err="1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boston</a:t>
            </a: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(:,p);     % longitude coordinates</a:t>
            </a:r>
          </a:p>
          <a:p>
            <a:pPr eaLnBrk="1" hangingPunct="1">
              <a:defRPr/>
            </a:pPr>
            <a:endParaRPr lang="en-SG" sz="1200" dirty="0">
              <a:solidFill>
                <a:schemeClr val="tx1"/>
              </a:solidFill>
              <a:latin typeface="Miriam Fixed" panose="020B0509050101010101" pitchFamily="49" charset="-79"/>
              <a:cs typeface="Miriam Fixed" panose="020B0509050101010101" pitchFamily="49" charset="-79"/>
            </a:endParaRPr>
          </a:p>
          <a:p>
            <a:pPr eaLnBrk="1" hangingPunct="1">
              <a:defRPr/>
            </a:pP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x = [ones(n,1) </a:t>
            </a:r>
            <a:r>
              <a:rPr lang="en-SG" dirty="0" err="1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boston</a:t>
            </a: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(:,1:p-3)];</a:t>
            </a:r>
          </a:p>
          <a:p>
            <a:pPr eaLnBrk="1" hangingPunct="1">
              <a:defRPr/>
            </a:pPr>
            <a:endParaRPr lang="en-SG" sz="1200" dirty="0">
              <a:solidFill>
                <a:schemeClr val="tx1"/>
              </a:solidFill>
              <a:latin typeface="Miriam Fixed" panose="020B0509050101010101" pitchFamily="49" charset="-79"/>
              <a:cs typeface="Miriam Fixed" panose="020B0509050101010101" pitchFamily="49" charset="-79"/>
            </a:endParaRPr>
          </a:p>
          <a:p>
            <a:pPr eaLnBrk="1" hangingPunct="1">
              <a:defRPr/>
            </a:pP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beth0 = </a:t>
            </a:r>
            <a:r>
              <a:rPr lang="en-SG" dirty="0" err="1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pinv</a:t>
            </a:r>
            <a:r>
              <a:rPr lang="en-SG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(x’*x)*x’*y;  % OLS regression of y on x</a:t>
            </a:r>
          </a:p>
          <a:p>
            <a:pPr eaLnBrk="1" hangingPunct="1">
              <a:defRPr/>
            </a:pPr>
            <a:endParaRPr lang="en-US" sz="1200" dirty="0">
              <a:solidFill>
                <a:schemeClr val="tx1"/>
              </a:solidFill>
              <a:latin typeface="Miriam Fixed" panose="020B0509050101010101" pitchFamily="49" charset="-79"/>
              <a:cs typeface="Miriam Fixed" panose="020B0509050101010101" pitchFamily="49" charset="-79"/>
            </a:endParaRPr>
          </a:p>
          <a:p>
            <a:endParaRPr lang="en-SG" dirty="0"/>
          </a:p>
          <a:p>
            <a:r>
              <a:rPr lang="en-SG" dirty="0"/>
              <a:t>[W1, W2, W3] = xy2cont(</a:t>
            </a:r>
            <a:r>
              <a:rPr lang="en-SG" dirty="0" err="1"/>
              <a:t>latt</a:t>
            </a:r>
            <a:r>
              <a:rPr lang="en-SG" dirty="0"/>
              <a:t>, long);  % returns three W matrices</a:t>
            </a:r>
          </a:p>
          <a:p>
            <a:r>
              <a:rPr lang="en-SG" dirty="0"/>
              <a:t>W = W2;      % choose the second one</a:t>
            </a:r>
            <a:endParaRPr lang="en-US" sz="1200" dirty="0">
              <a:solidFill>
                <a:schemeClr val="tx1"/>
              </a:solidFill>
              <a:latin typeface="Miriam Fixed" panose="020B0509050101010101" pitchFamily="49" charset="-79"/>
              <a:cs typeface="Miriam Fixed" panose="020B0509050101010101" pitchFamily="49" charset="-79"/>
            </a:endParaRPr>
          </a:p>
          <a:p>
            <a:pPr eaLnBrk="1" hangingPunct="1">
              <a:defRPr/>
            </a:pPr>
            <a:r>
              <a:rPr lang="en-US" sz="1200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.</a:t>
            </a:r>
          </a:p>
          <a:p>
            <a:pPr eaLnBrk="1" hangingPunct="1">
              <a:defRPr/>
            </a:pPr>
            <a:r>
              <a:rPr lang="en-US" sz="1200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.</a:t>
            </a:r>
          </a:p>
          <a:p>
            <a:pPr eaLnBrk="1" hangingPunct="1">
              <a:defRPr/>
            </a:pPr>
            <a:r>
              <a:rPr lang="en-US" sz="1200" dirty="0">
                <a:solidFill>
                  <a:schemeClr val="tx1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.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rhoh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= SED_ML(</a:t>
            </a:r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y,x,W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);    % returns the QMLE of rho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2ED7B5-3B25-26DA-8C77-22D86CC77B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47B944-357F-4154-9D4A-835AE90620AC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9984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TextBox 1"/>
          <p:cNvSpPr txBox="1">
            <a:spLocks noChangeArrowheads="1"/>
          </p:cNvSpPr>
          <p:nvPr/>
        </p:nvSpPr>
        <p:spPr bwMode="auto">
          <a:xfrm>
            <a:off x="457200" y="1524000"/>
            <a:ext cx="8229600" cy="48013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         OLSE     </a:t>
            </a:r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se_OLSE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t_OLSE</a:t>
            </a:r>
            <a:endParaRPr lang="en-SG" dirty="0">
              <a:latin typeface="Miriam Fixed" panose="020B0509050101010101" pitchFamily="49" charset="-79"/>
              <a:cs typeface="Miriam Fixed" panose="020B0509050101010101" pitchFamily="49" charset="-79"/>
            </a:endParaRP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constant     36.4595    5.1035    7.1441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crime        -0.1080    0.0329   -3.2865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zoning        0.0464    0.0137    3.3816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industry      0.0206    0.0615    0.3343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charlesr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 2.6867    0.8616    3.1184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noxsq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  -17.7666    3.8197   -4.6513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rooms2        3.8099    0.4179    9.1161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houseage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 0.0007    0.0132    0.0524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distance     -1.4756    0.1995   -7.3980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access        0.3060    0.0663    4.6129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taxrate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 -0.0123    0.0038   -3.2800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ptratio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 -0.9527    0.1308   -7.2825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blackpop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 0.0093    0.0027    3.4668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lowclass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-0.5248    0.0507  -10.3471</a:t>
            </a:r>
          </a:p>
          <a:p>
            <a:endParaRPr lang="en-SG" dirty="0">
              <a:latin typeface="Miriam Fixed" panose="020B0509050101010101" pitchFamily="49" charset="-79"/>
              <a:cs typeface="Miriam Fixed" panose="020B0509050101010101" pitchFamily="49" charset="-79"/>
            </a:endParaRP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n = 506;   k = 14        Est of Sigma^2:  22.518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762000"/>
            <a:ext cx="822960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program </a:t>
            </a:r>
            <a:r>
              <a:rPr lang="en-US" sz="2000" dirty="0" err="1">
                <a:solidFill>
                  <a:srgbClr val="7030A0"/>
                </a:solidFill>
                <a:latin typeface="Arial Narrow" panose="020B0606020202030204" pitchFamily="34" charset="0"/>
                <a:cs typeface="Times New Roman" panose="02020603050405020304" pitchFamily="18" charset="0"/>
                <a:hlinkClick r:id="rId2" action="ppaction://hlinkfile"/>
              </a:rPr>
              <a:t>Boston_Qmle_SED.m</a:t>
            </a:r>
            <a:r>
              <a:rPr lang="en-US" sz="2000" dirty="0">
                <a:solidFill>
                  <a:srgbClr val="7030A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calling the </a:t>
            </a: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generic m-function </a:t>
            </a:r>
            <a:r>
              <a:rPr lang="en-SG" sz="2000" dirty="0" err="1">
                <a:solidFill>
                  <a:srgbClr val="7030A0"/>
                </a:solidFill>
                <a:latin typeface="Arial Narrow" panose="020B0606020202030204" pitchFamily="34" charset="0"/>
                <a:cs typeface="Miriam Fixed" panose="020B0509050101010101" pitchFamily="49" charset="-79"/>
                <a:hlinkClick r:id="rId3" action="ppaction://hlinkfile"/>
              </a:rPr>
              <a:t>SED_ML.m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produces the following OLS estimation results</a:t>
            </a: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C292165-C0D9-0AEF-ADB8-AFEA9B16A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76200"/>
            <a:ext cx="6096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4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Fitting house price data with SED model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08AAA6-6ADE-4998-E327-5CB2DAAE7C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47B944-357F-4154-9D4A-835AE90620AC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TextBox 1"/>
          <p:cNvSpPr txBox="1">
            <a:spLocks noChangeArrowheads="1"/>
          </p:cNvSpPr>
          <p:nvPr/>
        </p:nvSpPr>
        <p:spPr bwMode="auto">
          <a:xfrm>
            <a:off x="457200" y="1524000"/>
            <a:ext cx="8229600" cy="48013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   (Q)MLE     </a:t>
            </a:r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se_MLE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t_MLE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</a:t>
            </a:r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se_QMLE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</a:t>
            </a:r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t_QMLE</a:t>
            </a:r>
            <a:endParaRPr lang="en-SG" dirty="0">
              <a:latin typeface="Miriam Fixed" panose="020B0509050101010101" pitchFamily="49" charset="-79"/>
              <a:cs typeface="Miriam Fixed" panose="020B0509050101010101" pitchFamily="49" charset="-79"/>
            </a:endParaRP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  <a:sym typeface="Symbol" panose="05050102010706020507" pitchFamily="18" charset="2"/>
              </a:rPr>
              <a:t>Const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  <a:sym typeface="Symbol" panose="05050102010706020507" pitchFamily="18" charset="2"/>
              </a:rPr>
              <a:t>  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29.6250    5.4956    5.3907    5.4956    5.3907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CRIM    -0.1318    0.0276   -4.7693    0.0276   -4.7693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ZN       0.0379    0.0141    2.6887    0.0141    2.6887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Indus   -0.0139    0.0729   -0.1909    0.0729   -0.1909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Chas    -0.4975    0.8794   -0.5658    0.8794   -0.5658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NOX    -19.2666    5.2686   -3.6568    5.2686   -3.6568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RM       4.2812    0.3643   11.7516    0.3643   11.7516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Age     -0.0259    0.0139   -1.8604    0.0139   -1.8604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DIS     -1.6095    0.3021   -5.3276    0.3021   -5.3276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RAD      0.3174    0.0767    4.1407    0.0767    4.1407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TAX     -0.0130    0.0036   -3.6137    0.0036   -3.6137</a:t>
            </a:r>
          </a:p>
          <a:p>
            <a:r>
              <a:rPr lang="en-SG" dirty="0">
                <a:latin typeface="Times New Roman" pitchFamily="18" charset="0"/>
                <a:cs typeface="Times New Roman" pitchFamily="18" charset="0"/>
              </a:rPr>
              <a:t>PTRATIO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-0.6143    0.1523   -4.0344    0.1523   -4.0344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B        0.0106    0.0031    3.4261    0.0031    3.4261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Lstat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-0.4270    0.0514   -8.2999    0.0514   -8.2999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SED      0.6947    0.0420   16.5461    0.0420   16.5332</a:t>
            </a:r>
          </a:p>
          <a:p>
            <a:r>
              <a:rPr lang="en-SG" i="1" dirty="0">
                <a:latin typeface="Miriam Fixed" panose="020B0509050101010101" pitchFamily="49" charset="-79"/>
                <a:cs typeface="Miriam Fixed" panose="020B0509050101010101" pitchFamily="49" charset="-79"/>
                <a:sym typeface="Symbol" panose="05050102010706020507" pitchFamily="18" charset="2"/>
              </a:rPr>
              <a:t></a:t>
            </a:r>
            <a:r>
              <a:rPr lang="en-SG" baseline="30000" dirty="0">
                <a:latin typeface="Miriam Fixed" panose="020B0509050101010101" pitchFamily="49" charset="-79"/>
                <a:cs typeface="Miriam Fixed" panose="020B0509050101010101" pitchFamily="49" charset="-79"/>
                <a:sym typeface="Symbol" panose="05050102010706020507" pitchFamily="18" charset="2"/>
              </a:rPr>
              <a:t>2</a:t>
            </a:r>
            <a:r>
              <a:rPr lang="en-SG" sz="12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14.9219    0.9697   15.3874    1.7700    8.4306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762000"/>
            <a:ext cx="822960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program </a:t>
            </a:r>
            <a:r>
              <a:rPr lang="en-US" sz="2000" dirty="0" err="1">
                <a:solidFill>
                  <a:srgbClr val="7030A0"/>
                </a:solidFill>
                <a:latin typeface="Arial Narrow" panose="020B0606020202030204" pitchFamily="34" charset="0"/>
                <a:cs typeface="Times New Roman" panose="02020603050405020304" pitchFamily="18" charset="0"/>
                <a:hlinkClick r:id="rId2" action="ppaction://hlinkfile"/>
              </a:rPr>
              <a:t>Boston_Qmle_SED.m</a:t>
            </a:r>
            <a:r>
              <a:rPr lang="en-US" sz="2000" dirty="0">
                <a:solidFill>
                  <a:srgbClr val="7030A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calling the </a:t>
            </a: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generic m-function </a:t>
            </a:r>
            <a:r>
              <a:rPr lang="en-SG" sz="2000" dirty="0" err="1">
                <a:solidFill>
                  <a:srgbClr val="7030A0"/>
                </a:solidFill>
                <a:latin typeface="Arial Narrow" panose="020B0606020202030204" pitchFamily="34" charset="0"/>
                <a:cs typeface="Miriam Fixed" panose="020B0509050101010101" pitchFamily="49" charset="-79"/>
                <a:hlinkClick r:id="rId3" action="ppaction://hlinkfile"/>
              </a:rPr>
              <a:t>SED_ML.m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produces the following results for SLR-SED model</a:t>
            </a: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30B30EB-03EC-03F7-E3F2-4E93977F6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76200"/>
            <a:ext cx="6096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4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Fitting house price data with SED model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95F585-DB98-E251-0EA1-ADEE8EB2A4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47B944-357F-4154-9D4A-835AE90620AC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558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TextBox 1"/>
          <p:cNvSpPr txBox="1">
            <a:spLocks noChangeArrowheads="1"/>
          </p:cNvSpPr>
          <p:nvPr/>
        </p:nvSpPr>
        <p:spPr bwMode="auto">
          <a:xfrm>
            <a:off x="457200" y="1524000"/>
            <a:ext cx="8229600" cy="48013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       QMLE  </a:t>
            </a:r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se_QMLE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</a:t>
            </a:r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t_QMLE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QMLE2 se_QMLE2 t_QMLE2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constant  14.5396  5.0687  2.8685  13.4195  5.0323  2.6667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crime     -0.0831  0.0300 -2.7678  -0.0819  0.0300 -2.7310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zoning     0.0448  0.0124  3.6167   0.0447  0.0124  3.6149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industry   0.0353  0.0555  0.6368   0.0361  0.0554  0.6513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charlesr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1.1181  0.7850  1.4243   1.0379  0.7835  1.3248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noxsq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-11.4788  3.5190 -3.2620 -11.1575  3.5100 -3.1788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rooms2     3.7066  0.3800  9.7543   3.7013  0.3794  9.7563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houseage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0.0021  0.0119  0.1733   0.0021  0.0119  0.1795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distance  -1.2240  0.1842 -6.6431  -1.2111  0.1838 -6.5897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access     0.2553  0.0604  4.2258   0.2527  0.0603  4.1905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taxrate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-0.0110  0.0034 -3.2225  -0.0109  0.0034 -3.2068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ptratio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-0.5349  0.1247 -4.2880  -0.5135  0.1242 -4.1359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blackpop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0.0078  0.0024  3.2216   0.0078  0.0024  3.1956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lowclass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-0.3679  0.0483 -7.6215  -0.3599  0.0481 -7.4892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SLD        0.3833  0.0399  9.6044   0.4028  0.0385 10.4566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sigh^2    18.3358  2.2937  7.9938  18.2863  2.2841  8.0059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762000"/>
            <a:ext cx="822960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program </a:t>
            </a:r>
            <a:r>
              <a:rPr lang="en-US" sz="2000" dirty="0" err="1">
                <a:solidFill>
                  <a:srgbClr val="7030A0"/>
                </a:solidFill>
                <a:latin typeface="Arial Narrow" panose="020B0606020202030204" pitchFamily="34" charset="0"/>
                <a:cs typeface="Times New Roman" panose="02020603050405020304" pitchFamily="18" charset="0"/>
                <a:hlinkClick r:id="rId2" action="ppaction://hlinkfile"/>
              </a:rPr>
              <a:t>Boston_Qmle_SLD.m</a:t>
            </a:r>
            <a:r>
              <a:rPr lang="en-US" sz="2000" dirty="0">
                <a:solidFill>
                  <a:srgbClr val="7030A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calling the </a:t>
            </a: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generic m-function </a:t>
            </a:r>
            <a:r>
              <a:rPr lang="en-SG" sz="2000" dirty="0" err="1">
                <a:solidFill>
                  <a:srgbClr val="7030A0"/>
                </a:solidFill>
                <a:latin typeface="Arial Narrow" panose="020B0606020202030204" pitchFamily="34" charset="0"/>
                <a:cs typeface="Miriam Fixed" panose="020B0509050101010101" pitchFamily="49" charset="-79"/>
                <a:hlinkClick r:id="rId3" action="ppaction://hlinkfile"/>
              </a:rPr>
              <a:t>SLD_ML.m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produces the results for QMLE and bias-corrected QMLE</a:t>
            </a: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0993671-1B05-F2D9-B011-D278871E9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76200"/>
            <a:ext cx="6096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4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Fitting house price data with SLD model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0FF841-81F7-91BE-4966-565978C699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47B944-357F-4154-9D4A-835AE90620AC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6520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TextBox 1"/>
          <p:cNvSpPr txBox="1">
            <a:spLocks noChangeArrowheads="1"/>
          </p:cNvSpPr>
          <p:nvPr/>
        </p:nvSpPr>
        <p:spPr bwMode="auto">
          <a:xfrm>
            <a:off x="457200" y="1371600"/>
            <a:ext cx="8229600" cy="507831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       QMLE    </a:t>
            </a:r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e_QMLE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t_QMLE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QMLE2  se_QMLE2 t_QMLE2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constant  27.8251  5.9648  4.6649  27.8251  5.9648  4.6649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crime     -0.1301  0.0279 -4.6660  -0.1301  0.0279 -4.6660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zoning     0.0390  0.0141  2.7763   0.0390  0.0141  2.7763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industry  -0.0071  0.0723 -0.0976  -0.0071  0.0723 -0.0976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charlesr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-0.3970  0.8775 -0.4524  -0.3970  0.8775 -0.4524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noxsq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-18.5059  5.1765 -3.5750 -18.5059  5.1765 -3.5750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rooms2     4.2958  0.3680 11.6746   4.2958  0.3680 11.6746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houseage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-0.0240  0.0139 -1.7300  -0.0240  0.0139 -1.7300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distance  -1.6254  0.2897 -5.6097  -1.6254  0.2897 -5.6097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access     0.3177  0.0756  4.2047   0.3177  0.0756  4.2047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taxrate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-0.0131  0.0036 -3.6294  -0.0131  0.0036 -3.6294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ptratio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-0.6201  0.1513 -4.0984  -0.6201  0.1513 -4.0984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blackpop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 0.0104  0.0031  3.3818   0.0104  0.0031  3.3818</a:t>
            </a:r>
          </a:p>
          <a:p>
            <a:r>
              <a:rPr lang="en-SG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lowclass</a:t>
            </a:r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  -0.4234  0.0521 -8.1350  -0.4234  0.0521 -8.1350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sigh^2    15.0920  1.8042  8.3648  15.0920  1.8042  8.3648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SLD        0.0569  0.0679  0.8381   0.0493  0.0679  0.7256</a:t>
            </a:r>
          </a:p>
          <a:p>
            <a:r>
              <a:rPr lang="en-SG" dirty="0">
                <a:latin typeface="Miriam Fixed" panose="020B0509050101010101" pitchFamily="49" charset="-79"/>
                <a:cs typeface="Miriam Fixed" panose="020B0509050101010101" pitchFamily="49" charset="-79"/>
              </a:rPr>
              <a:t>SED        0.6595  0.0593 11.1309   0.6907  0.0593 11.6577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609600"/>
            <a:ext cx="822960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program </a:t>
            </a:r>
            <a:r>
              <a:rPr lang="en-US" sz="2000" dirty="0" err="1">
                <a:solidFill>
                  <a:srgbClr val="7030A0"/>
                </a:solidFill>
                <a:latin typeface="Arial Narrow" panose="020B0606020202030204" pitchFamily="34" charset="0"/>
                <a:cs typeface="Times New Roman" panose="02020603050405020304" pitchFamily="18" charset="0"/>
                <a:hlinkClick r:id="rId2" action="ppaction://hlinkfile"/>
              </a:rPr>
              <a:t>Boston_Qmle_SLE.m</a:t>
            </a:r>
            <a:r>
              <a:rPr lang="en-US" sz="2000" dirty="0">
                <a:solidFill>
                  <a:srgbClr val="7030A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calls </a:t>
            </a: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generic m-function </a:t>
            </a:r>
            <a:r>
              <a:rPr lang="en-SG" sz="2000" dirty="0" err="1">
                <a:solidFill>
                  <a:srgbClr val="7030A0"/>
                </a:solidFill>
                <a:latin typeface="Arial Narrow" panose="020B0606020202030204" pitchFamily="34" charset="0"/>
                <a:cs typeface="Miriam Fixed" panose="020B0509050101010101" pitchFamily="49" charset="-79"/>
                <a:hlinkClick r:id="rId3" action="ppaction://hlinkfile"/>
              </a:rPr>
              <a:t>SLE_ML.m</a:t>
            </a:r>
            <a:r>
              <a:rPr lang="en-S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produces the results for QMLE and bias-corrected QMLE</a:t>
            </a:r>
            <a:r>
              <a:rPr lang="en-US" sz="2200" dirty="0">
                <a:solidFill>
                  <a:srgbClr val="1512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E6121B0-6111-A812-ED40-76C329C26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76200"/>
            <a:ext cx="6096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4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Fitting house price data with SLE model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89E4EB-148E-B78F-FCD2-9BBE916537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47B944-357F-4154-9D4A-835AE90620AC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8580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ampl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blipFill rotWithShape="0">
          <a:blip xmlns:r="http://schemas.openxmlformats.org/officeDocument/2006/relationships" r:embed="rId1"/>
          <a:stretch>
            <a:fillRect/>
          </a:stretch>
        </a:blipFill>
      </a:spPr>
      <a:bodyPr/>
      <a:lstStyle>
        <a:defPPr>
          <a:defRPr>
            <a:noFill/>
          </a:defRPr>
        </a:defPPr>
      </a:lstStyle>
    </a:txDef>
  </a:objectDefaults>
  <a:extraClrSchemeLst>
    <a:extraClrScheme>
      <a:clrScheme name="sample 1">
        <a:dk1>
          <a:srgbClr val="333333"/>
        </a:dk1>
        <a:lt1>
          <a:srgbClr val="FFFFFF"/>
        </a:lt1>
        <a:dk2>
          <a:srgbClr val="FFFFFF"/>
        </a:dk2>
        <a:lt2>
          <a:srgbClr val="B2B2B2"/>
        </a:lt2>
        <a:accent1>
          <a:srgbClr val="202AAE"/>
        </a:accent1>
        <a:accent2>
          <a:srgbClr val="CC5D36"/>
        </a:accent2>
        <a:accent3>
          <a:srgbClr val="FFFFFF"/>
        </a:accent3>
        <a:accent4>
          <a:srgbClr val="2A2A2A"/>
        </a:accent4>
        <a:accent5>
          <a:srgbClr val="ABACD3"/>
        </a:accent5>
        <a:accent6>
          <a:srgbClr val="B95330"/>
        </a:accent6>
        <a:hlink>
          <a:srgbClr val="1F7CD1"/>
        </a:hlink>
        <a:folHlink>
          <a:srgbClr val="6544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333333"/>
        </a:dk1>
        <a:lt1>
          <a:srgbClr val="FFFFFF"/>
        </a:lt1>
        <a:dk2>
          <a:srgbClr val="FFFFFF"/>
        </a:dk2>
        <a:lt2>
          <a:srgbClr val="B2B2B2"/>
        </a:lt2>
        <a:accent1>
          <a:srgbClr val="2C8EC4"/>
        </a:accent1>
        <a:accent2>
          <a:srgbClr val="CFBE6B"/>
        </a:accent2>
        <a:accent3>
          <a:srgbClr val="FFFFFF"/>
        </a:accent3>
        <a:accent4>
          <a:srgbClr val="2A2A2A"/>
        </a:accent4>
        <a:accent5>
          <a:srgbClr val="ACC6DE"/>
        </a:accent5>
        <a:accent6>
          <a:srgbClr val="BBAC60"/>
        </a:accent6>
        <a:hlink>
          <a:srgbClr val="7047D7"/>
        </a:hlink>
        <a:folHlink>
          <a:srgbClr val="185A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4D4D4D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99CC00"/>
        </a:accent2>
        <a:accent3>
          <a:srgbClr val="FFFFFF"/>
        </a:accent3>
        <a:accent4>
          <a:srgbClr val="404040"/>
        </a:accent4>
        <a:accent5>
          <a:srgbClr val="AAC0C4"/>
        </a:accent5>
        <a:accent6>
          <a:srgbClr val="8AB900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6951d41b-6b8e-4636-984f-012bff14ba18}" enabled="1" method="Privileged" siteId="{c98a79ca-5a9a-4791-a243-f06afd67464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10355</TotalTime>
  <Words>1367</Words>
  <Application>Microsoft Office PowerPoint</Application>
  <PresentationFormat>On-screen Show (4:3)</PresentationFormat>
  <Paragraphs>142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Miriam Fixed</vt:lpstr>
      <vt:lpstr>Times New Roman</vt:lpstr>
      <vt:lpstr>Wingdings</vt:lpstr>
      <vt:lpstr>sample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GuildDesign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ThemeGallery.com</dc:creator>
  <cp:lastModifiedBy>YANG Zhenlin</cp:lastModifiedBy>
  <cp:revision>1366</cp:revision>
  <cp:lastPrinted>2017-08-21T14:10:55Z</cp:lastPrinted>
  <dcterms:created xsi:type="dcterms:W3CDTF">2004-08-26T06:30:40Z</dcterms:created>
  <dcterms:modified xsi:type="dcterms:W3CDTF">2024-09-05T12:32:39Z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51d41b-6b8e-4636-984f-012bff14ba18_Enabled">
    <vt:lpwstr>True</vt:lpwstr>
  </property>
  <property fmtid="{D5CDD505-2E9C-101B-9397-08002B2CF9AE}" pid="3" name="MSIP_Label_6951d41b-6b8e-4636-984f-012bff14ba18_SiteId">
    <vt:lpwstr>c98a79ca-5a9a-4791-a243-f06afd67464d</vt:lpwstr>
  </property>
  <property fmtid="{D5CDD505-2E9C-101B-9397-08002B2CF9AE}" pid="4" name="MSIP_Label_6951d41b-6b8e-4636-984f-012bff14ba18_Owner">
    <vt:lpwstr>zlyang@smu.edu.sg</vt:lpwstr>
  </property>
  <property fmtid="{D5CDD505-2E9C-101B-9397-08002B2CF9AE}" pid="5" name="MSIP_Label_6951d41b-6b8e-4636-984f-012bff14ba18_SetDate">
    <vt:lpwstr>2019-10-18T12:31:38.1945494Z</vt:lpwstr>
  </property>
  <property fmtid="{D5CDD505-2E9C-101B-9397-08002B2CF9AE}" pid="6" name="MSIP_Label_6951d41b-6b8e-4636-984f-012bff14ba18_Name">
    <vt:lpwstr>Restricted</vt:lpwstr>
  </property>
  <property fmtid="{D5CDD505-2E9C-101B-9397-08002B2CF9AE}" pid="7" name="MSIP_Label_6951d41b-6b8e-4636-984f-012bff14ba18_Application">
    <vt:lpwstr>Microsoft Azure Information Protection</vt:lpwstr>
  </property>
  <property fmtid="{D5CDD505-2E9C-101B-9397-08002B2CF9AE}" pid="8" name="MSIP_Label_6951d41b-6b8e-4636-984f-012bff14ba18_ActionId">
    <vt:lpwstr>e90cd813-8a7f-4b7b-b0af-bdecc89d2064</vt:lpwstr>
  </property>
  <property fmtid="{D5CDD505-2E9C-101B-9397-08002B2CF9AE}" pid="9" name="MSIP_Label_6951d41b-6b8e-4636-984f-012bff14ba18_Extended_MSFT_Method">
    <vt:lpwstr>Automatic</vt:lpwstr>
  </property>
  <property fmtid="{D5CDD505-2E9C-101B-9397-08002B2CF9AE}" pid="10" name="Sensitivity">
    <vt:lpwstr>Restricted</vt:lpwstr>
  </property>
</Properties>
</file>