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323" r:id="rId2"/>
    <p:sldId id="397" r:id="rId3"/>
    <p:sldId id="398" r:id="rId4"/>
    <p:sldId id="363" r:id="rId5"/>
    <p:sldId id="322" r:id="rId6"/>
    <p:sldId id="360" r:id="rId7"/>
    <p:sldId id="361" r:id="rId8"/>
    <p:sldId id="263" r:id="rId9"/>
    <p:sldId id="364" r:id="rId10"/>
    <p:sldId id="365" r:id="rId11"/>
    <p:sldId id="366" r:id="rId12"/>
    <p:sldId id="374" r:id="rId13"/>
    <p:sldId id="375" r:id="rId14"/>
    <p:sldId id="376" r:id="rId15"/>
    <p:sldId id="377" r:id="rId16"/>
    <p:sldId id="378" r:id="rId17"/>
    <p:sldId id="379" r:id="rId18"/>
    <p:sldId id="380" r:id="rId19"/>
    <p:sldId id="381" r:id="rId20"/>
    <p:sldId id="382" r:id="rId21"/>
    <p:sldId id="367" r:id="rId22"/>
    <p:sldId id="368" r:id="rId23"/>
    <p:sldId id="369" r:id="rId24"/>
    <p:sldId id="370" r:id="rId25"/>
    <p:sldId id="371" r:id="rId26"/>
    <p:sldId id="37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F6D83"/>
    <a:srgbClr val="2D899B"/>
    <a:srgbClr val="177487"/>
    <a:srgbClr val="000066"/>
    <a:srgbClr val="006666"/>
    <a:srgbClr val="0D5B6D"/>
    <a:srgbClr val="10738A"/>
    <a:srgbClr val="1A7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9" autoAdjust="0"/>
    <p:restoredTop sz="94590" autoAdjust="0"/>
  </p:normalViewPr>
  <p:slideViewPr>
    <p:cSldViewPr>
      <p:cViewPr varScale="1">
        <p:scale>
          <a:sx n="93" d="100"/>
          <a:sy n="93" d="100"/>
        </p:scale>
        <p:origin x="50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583DFE-1A5F-43F4-9743-103540C19032}" type="slidenum">
              <a:rPr lang="en-US" altLang="en-US"/>
              <a:pPr>
                <a:defRPr/>
              </a:pPr>
              <a:t>‹#›</a:t>
            </a:fld>
            <a:endParaRPr lang="en-US" altLang="en-US"/>
          </a:p>
        </p:txBody>
      </p:sp>
    </p:spTree>
    <p:extLst>
      <p:ext uri="{BB962C8B-B14F-4D97-AF65-F5344CB8AC3E}">
        <p14:creationId xmlns:p14="http://schemas.microsoft.com/office/powerpoint/2010/main" val="1646746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Oval 55"/>
          <p:cNvSpPr>
            <a:spLocks noChangeArrowheads="1"/>
          </p:cNvSpPr>
          <p:nvPr userDrawn="1"/>
        </p:nvSpPr>
        <p:spPr bwMode="gray">
          <a:xfrm>
            <a:off x="7956550"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5" name="Oval 56"/>
          <p:cNvSpPr>
            <a:spLocks noChangeArrowheads="1"/>
          </p:cNvSpPr>
          <p:nvPr userDrawn="1"/>
        </p:nvSpPr>
        <p:spPr bwMode="gray">
          <a:xfrm>
            <a:off x="8316913"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sp>
        <p:nvSpPr>
          <p:cNvPr id="6" name="Oval 57"/>
          <p:cNvSpPr>
            <a:spLocks noChangeArrowheads="1"/>
          </p:cNvSpPr>
          <p:nvPr userDrawn="1"/>
        </p:nvSpPr>
        <p:spPr bwMode="gray">
          <a:xfrm>
            <a:off x="8677275" y="1773238"/>
            <a:ext cx="215900" cy="2159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7" name="Picture 60" descr="SOE_vertic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730" y="1"/>
            <a:ext cx="2017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0"/>
          <p:cNvSpPr>
            <a:spLocks noChangeShapeType="1"/>
          </p:cNvSpPr>
          <p:nvPr userDrawn="1"/>
        </p:nvSpPr>
        <p:spPr bwMode="auto">
          <a:xfrm>
            <a:off x="457200" y="6477000"/>
            <a:ext cx="8229600" cy="0"/>
          </a:xfrm>
          <a:prstGeom prst="line">
            <a:avLst/>
          </a:prstGeom>
          <a:ln>
            <a:solidFill>
              <a:srgbClr val="0D5B6D"/>
            </a:solidFill>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US">
              <a:solidFill>
                <a:srgbClr val="006666"/>
              </a:solidFill>
            </a:endParaRPr>
          </a:p>
        </p:txBody>
      </p:sp>
      <p:sp>
        <p:nvSpPr>
          <p:cNvPr id="10" name="Line 20"/>
          <p:cNvSpPr>
            <a:spLocks noChangeShapeType="1"/>
          </p:cNvSpPr>
          <p:nvPr userDrawn="1"/>
        </p:nvSpPr>
        <p:spPr bwMode="auto">
          <a:xfrm>
            <a:off x="457200" y="1143000"/>
            <a:ext cx="8229600" cy="0"/>
          </a:xfrm>
          <a:prstGeom prst="line">
            <a:avLst/>
          </a:prstGeom>
          <a:ln>
            <a:solidFill>
              <a:srgbClr val="0D5B6D"/>
            </a:solidFill>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US">
              <a:solidFill>
                <a:srgbClr val="006666"/>
              </a:solidFill>
            </a:endParaRPr>
          </a:p>
        </p:txBody>
      </p:sp>
    </p:spTree>
    <p:extLst>
      <p:ext uri="{BB962C8B-B14F-4D97-AF65-F5344CB8AC3E}">
        <p14:creationId xmlns:p14="http://schemas.microsoft.com/office/powerpoint/2010/main" val="344140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Line 20"/>
          <p:cNvSpPr>
            <a:spLocks noChangeShapeType="1"/>
          </p:cNvSpPr>
          <p:nvPr userDrawn="1"/>
        </p:nvSpPr>
        <p:spPr bwMode="auto">
          <a:xfrm>
            <a:off x="457200" y="6477000"/>
            <a:ext cx="8229600" cy="0"/>
          </a:xfrm>
          <a:prstGeom prst="line">
            <a:avLst/>
          </a:prstGeom>
          <a:ln>
            <a:solidFill>
              <a:srgbClr val="0D5B6D"/>
            </a:solidFill>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US">
              <a:solidFill>
                <a:srgbClr val="006666"/>
              </a:solidFill>
            </a:endParaRPr>
          </a:p>
        </p:txBody>
      </p:sp>
      <p:sp>
        <p:nvSpPr>
          <p:cNvPr id="5" name="TextBox 14"/>
          <p:cNvSpPr txBox="1">
            <a:spLocks noChangeArrowheads="1"/>
          </p:cNvSpPr>
          <p:nvPr userDrawn="1"/>
        </p:nvSpPr>
        <p:spPr bwMode="auto">
          <a:xfrm>
            <a:off x="381000" y="6535737"/>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a:solidFill>
                  <a:srgbClr val="006666"/>
                </a:solidFill>
              </a:rPr>
              <a:t>ECON747, Term I  2024-25</a:t>
            </a:r>
            <a:endParaRPr lang="en-US" dirty="0">
              <a:solidFill>
                <a:srgbClr val="006666"/>
              </a:solidFill>
            </a:endParaRPr>
          </a:p>
        </p:txBody>
      </p:sp>
      <p:sp>
        <p:nvSpPr>
          <p:cNvPr id="6" name="TextBox 15"/>
          <p:cNvSpPr txBox="1">
            <a:spLocks noChangeArrowheads="1"/>
          </p:cNvSpPr>
          <p:nvPr userDrawn="1"/>
        </p:nvSpPr>
        <p:spPr bwMode="auto">
          <a:xfrm>
            <a:off x="6629400" y="6535737"/>
            <a:ext cx="2133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000" dirty="0">
                <a:solidFill>
                  <a:srgbClr val="006666"/>
                </a:solidFill>
              </a:rPr>
              <a:t>© Zhenlin Yang, SMU</a:t>
            </a:r>
            <a:endParaRPr lang="en-US" dirty="0">
              <a:solidFill>
                <a:srgbClr val="006666"/>
              </a:solidFill>
            </a:endParaRPr>
          </a:p>
        </p:txBody>
      </p:sp>
      <p:sp>
        <p:nvSpPr>
          <p:cNvPr id="9" name="Line 20"/>
          <p:cNvSpPr>
            <a:spLocks noChangeShapeType="1"/>
          </p:cNvSpPr>
          <p:nvPr userDrawn="1"/>
        </p:nvSpPr>
        <p:spPr bwMode="auto">
          <a:xfrm>
            <a:off x="457200" y="609600"/>
            <a:ext cx="8229600" cy="0"/>
          </a:xfrm>
          <a:prstGeom prst="line">
            <a:avLst/>
          </a:prstGeom>
          <a:ln>
            <a:solidFill>
              <a:srgbClr val="0D5B6D"/>
            </a:solidFill>
            <a:headEnd/>
            <a:tailEnd/>
          </a:ln>
        </p:spPr>
        <p:style>
          <a:lnRef idx="2">
            <a:schemeClr val="accent1"/>
          </a:lnRef>
          <a:fillRef idx="0">
            <a:schemeClr val="accent1"/>
          </a:fillRef>
          <a:effectRef idx="1">
            <a:schemeClr val="accent1"/>
          </a:effectRef>
          <a:fontRef idx="minor">
            <a:schemeClr val="tx1"/>
          </a:fontRef>
        </p:style>
        <p:txBody>
          <a:bodyPr/>
          <a:lstStyle/>
          <a:p>
            <a:pPr eaLnBrk="1" hangingPunct="1">
              <a:defRPr/>
            </a:pPr>
            <a:endParaRPr lang="en-US">
              <a:solidFill>
                <a:srgbClr val="006666"/>
              </a:solidFill>
            </a:endParaRPr>
          </a:p>
        </p:txBody>
      </p:sp>
      <p:sp>
        <p:nvSpPr>
          <p:cNvPr id="10" name="Slide Number Placeholder 9"/>
          <p:cNvSpPr>
            <a:spLocks noGrp="1" noChangeArrowheads="1"/>
          </p:cNvSpPr>
          <p:nvPr>
            <p:ph type="sldNum" sz="quarter" idx="10"/>
          </p:nvPr>
        </p:nvSpPr>
        <p:spPr>
          <a:xfrm>
            <a:off x="3429000" y="6509894"/>
            <a:ext cx="2133600" cy="274954"/>
          </a:xfrm>
          <a:prstGeom prst="rect">
            <a:avLst/>
          </a:prstGeom>
        </p:spPr>
        <p:txBody>
          <a:bodyPr/>
          <a:lstStyle>
            <a:lvl1pPr algn="ctr">
              <a:defRPr sz="1000">
                <a:solidFill>
                  <a:srgbClr val="0D5B6D"/>
                </a:solidFill>
              </a:defRPr>
            </a:lvl1pPr>
          </a:lstStyle>
          <a:p>
            <a:pPr>
              <a:defRPr/>
            </a:pPr>
            <a:fld id="{9247B944-357F-4154-9D4A-835AE90620AC}" type="slidenum">
              <a:rPr lang="en-US" altLang="en-US" smtClean="0"/>
              <a:pPr>
                <a:defRPr/>
              </a:pPr>
              <a:t>‹#›</a:t>
            </a:fld>
            <a:endParaRPr lang="en-US" altLang="en-US" dirty="0"/>
          </a:p>
        </p:txBody>
      </p:sp>
      <p:sp>
        <p:nvSpPr>
          <p:cNvPr id="2" name="TextBox 1">
            <a:extLst>
              <a:ext uri="{FF2B5EF4-FFF2-40B4-BE49-F238E27FC236}">
                <a16:creationId xmlns:a16="http://schemas.microsoft.com/office/drawing/2014/main" id="{54056358-0F36-F9CF-D47E-974F3AEA9D32}"/>
              </a:ext>
            </a:extLst>
          </p:cNvPr>
          <p:cNvSpPr txBox="1">
            <a:spLocks noChangeArrowheads="1"/>
          </p:cNvSpPr>
          <p:nvPr userDrawn="1"/>
        </p:nvSpPr>
        <p:spPr bwMode="auto">
          <a:xfrm>
            <a:off x="8153400" y="287338"/>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sz="1200" dirty="0">
                <a:solidFill>
                  <a:srgbClr val="4C7C8B"/>
                </a:solidFill>
              </a:rPr>
              <a:t>Lab 2</a:t>
            </a:r>
            <a:endParaRPr lang="en-US" sz="2800" dirty="0">
              <a:solidFill>
                <a:srgbClr val="4C7C8B"/>
              </a:solidFill>
            </a:endParaRPr>
          </a:p>
        </p:txBody>
      </p:sp>
    </p:spTree>
    <p:extLst>
      <p:ext uri="{BB962C8B-B14F-4D97-AF65-F5344CB8AC3E}">
        <p14:creationId xmlns:p14="http://schemas.microsoft.com/office/powerpoint/2010/main" val="1602802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Box 58"/>
          <p:cNvSpPr txBox="1">
            <a:spLocks noChangeArrowheads="1"/>
          </p:cNvSpPr>
          <p:nvPr userDrawn="1"/>
        </p:nvSpPr>
        <p:spPr bwMode="auto">
          <a:xfrm>
            <a:off x="304800" y="6553200"/>
            <a:ext cx="1981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a:solidFill>
                  <a:schemeClr val="tx2"/>
                </a:solidFill>
              </a:rPr>
              <a:t>STAT306, Term II, 09/10</a:t>
            </a:r>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Lst>
  <p:hf hdr="0" ftr="0" dt="0"/>
  <p:txStyles>
    <p:title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ysmu.edu/faculty/zlyang/" TargetMode="External"/><Relationship Id="rId2" Type="http://schemas.openxmlformats.org/officeDocument/2006/relationships/hyperlink" Target="mailto:zlyang@smu.edu.s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cative.io/answers/machine-learning-python-vs-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datacamp.com/blog/python-vs-r-for-data-science-whats-the-differen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ypl.github.io/PYPL.html" TargetMode="External"/><Relationship Id="rId2" Type="http://schemas.openxmlformats.org/officeDocument/2006/relationships/hyperlink" Target="https://www.tiobe.com/tiobe-index/" TargetMode="External"/><Relationship Id="rId1" Type="http://schemas.openxmlformats.org/officeDocument/2006/relationships/slideLayout" Target="../slideLayouts/slideLayout2.xml"/><Relationship Id="rId4" Type="http://schemas.openxmlformats.org/officeDocument/2006/relationships/hyperlink" Target="https://www.statista.com/statistics/1241923/worldwide-software-developer-programming-language-communities/#:~:text=According%20to%20the%20survey%2C%20the,programmers%2C%20with%2010.1%20million%20developer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ypl.github.io/PYPL.html" TargetMode="External"/><Relationship Id="rId2" Type="http://schemas.openxmlformats.org/officeDocument/2006/relationships/hyperlink" Target="https://www.tiobe.com/tiobe-index/" TargetMode="External"/><Relationship Id="rId1" Type="http://schemas.openxmlformats.org/officeDocument/2006/relationships/slideLayout" Target="../slideLayouts/slideLayout2.xml"/><Relationship Id="rId4" Type="http://schemas.openxmlformats.org/officeDocument/2006/relationships/hyperlink" Target="https://cran.r-project.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atacamp.com/blog/the-rise-of-julia-is-it-worth-learning-in-2022" TargetMode="External"/><Relationship Id="rId2" Type="http://schemas.openxmlformats.org/officeDocument/2006/relationships/hyperlink" Target="https://www.datacamp.com/blog/what-is-data-analysis-expert-gui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matplotlib.org/" TargetMode="External"/><Relationship Id="rId13" Type="http://schemas.openxmlformats.org/officeDocument/2006/relationships/hyperlink" Target="https://ggplot2.tidyverse.org/" TargetMode="External"/><Relationship Id="rId3" Type="http://schemas.openxmlformats.org/officeDocument/2006/relationships/hyperlink" Target="https://www.datacamp.com/tutorial/r-packages-guide" TargetMode="External"/><Relationship Id="rId7" Type="http://schemas.openxmlformats.org/officeDocument/2006/relationships/hyperlink" Target="https://pandas.pydata.org/" TargetMode="External"/><Relationship Id="rId12" Type="http://schemas.openxmlformats.org/officeDocument/2006/relationships/hyperlink" Target="https://tidyr.tidyverse.org/" TargetMode="External"/><Relationship Id="rId2" Type="http://schemas.openxmlformats.org/officeDocument/2006/relationships/hyperlink" Target="https://pypi.org/" TargetMode="External"/><Relationship Id="rId1" Type="http://schemas.openxmlformats.org/officeDocument/2006/relationships/slideLayout" Target="../slideLayouts/slideLayout2.xml"/><Relationship Id="rId6" Type="http://schemas.openxmlformats.org/officeDocument/2006/relationships/hyperlink" Target="https://numpy.org/" TargetMode="External"/><Relationship Id="rId11" Type="http://schemas.openxmlformats.org/officeDocument/2006/relationships/hyperlink" Target="https://dplyr.tidyverse.org/" TargetMode="External"/><Relationship Id="rId5" Type="http://schemas.openxmlformats.org/officeDocument/2006/relationships/hyperlink" Target="https://pysal.org/" TargetMode="External"/><Relationship Id="rId15" Type="http://schemas.openxmlformats.org/officeDocument/2006/relationships/hyperlink" Target="https://topepo.github.io/caret/" TargetMode="External"/><Relationship Id="rId10" Type="http://schemas.openxmlformats.org/officeDocument/2006/relationships/hyperlink" Target="https://www.tensorflow.org/" TargetMode="External"/><Relationship Id="rId4" Type="http://schemas.openxmlformats.org/officeDocument/2006/relationships/hyperlink" Target="https://cran.r-project.org/" TargetMode="External"/><Relationship Id="rId9" Type="http://schemas.openxmlformats.org/officeDocument/2006/relationships/hyperlink" Target="https://scikit-learn.org/stable/" TargetMode="External"/><Relationship Id="rId14" Type="http://schemas.openxmlformats.org/officeDocument/2006/relationships/hyperlink" Target="https://shiny.rstudio.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ypi.org/"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naconda.com/" TargetMode="External"/><Relationship Id="rId2" Type="http://schemas.openxmlformats.org/officeDocument/2006/relationships/hyperlink" Target="https://www.python.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w3schools.com/python/python_ml_getting_started.as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Arthur_Samuel_(computer_scientis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n.wikipedia.org/wiki/Machine_learn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Michael_I._Jorda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n.wikipedia.org/wiki/Leo_Breima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cative.io/edpresso/what-is-pandas-in-python" TargetMode="External"/><Relationship Id="rId2" Type="http://schemas.openxmlformats.org/officeDocument/2006/relationships/hyperlink" Target="https://www.educative.io/edpresso/what-is-nump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ctrTitle" idx="4294967295"/>
          </p:nvPr>
        </p:nvSpPr>
        <p:spPr bwMode="auto">
          <a:xfrm>
            <a:off x="2362200" y="228600"/>
            <a:ext cx="60198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3200" dirty="0">
                <a:solidFill>
                  <a:schemeClr val="tx1"/>
                </a:solidFill>
                <a:latin typeface="Times New Roman" panose="02020603050405020304" pitchFamily="18" charset="0"/>
                <a:cs typeface="Times New Roman" panose="02020603050405020304" pitchFamily="18" charset="0"/>
              </a:rPr>
              <a:t>Machine Learning with Python</a:t>
            </a:r>
            <a:endParaRPr lang="en-US" altLang="en-US" sz="3200" dirty="0">
              <a:solidFill>
                <a:schemeClr val="tx2"/>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457200" y="6495472"/>
            <a:ext cx="8382000" cy="304800"/>
          </a:xfrm>
          <a:prstGeom prst="rect">
            <a:avLst/>
          </a:prstGeom>
          <a:ln>
            <a:miter lim="800000"/>
            <a:headEnd/>
            <a:tailEnd/>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eaLnBrk="1" hangingPunct="1">
              <a:buFont typeface="Wingdings" panose="05000000000000000000" pitchFamily="2" charset="2"/>
              <a:buNone/>
              <a:defRPr/>
            </a:pPr>
            <a:r>
              <a:rPr lang="en-US" sz="1400" b="0" kern="0" dirty="0">
                <a:solidFill>
                  <a:srgbClr val="2D899B"/>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zlyang@smu.edu.sg</a:t>
            </a:r>
            <a:r>
              <a:rPr lang="en-US" sz="1400" b="0" kern="0" dirty="0">
                <a:solidFill>
                  <a:srgbClr val="2D899B"/>
                </a:solidFill>
                <a:latin typeface="Times New Roman" panose="02020603050405020304" pitchFamily="18" charset="0"/>
                <a:cs typeface="Times New Roman" panose="02020603050405020304" pitchFamily="18" charset="0"/>
              </a:rPr>
              <a:t>  </a:t>
            </a:r>
            <a:r>
              <a:rPr lang="en-US" sz="1400" b="0" kern="0" dirty="0">
                <a:latin typeface="Times New Roman" panose="02020603050405020304" pitchFamily="18" charset="0"/>
                <a:cs typeface="Times New Roman" panose="02020603050405020304" pitchFamily="18" charset="0"/>
              </a:rPr>
              <a:t>	  	</a:t>
            </a:r>
            <a:r>
              <a:rPr lang="en-US" sz="1400" kern="0" dirty="0">
                <a:latin typeface="Times New Roman" panose="02020603050405020304" pitchFamily="18" charset="0"/>
                <a:cs typeface="Times New Roman" panose="02020603050405020304" pitchFamily="18" charset="0"/>
              </a:rPr>
              <a:t> </a:t>
            </a:r>
            <a:r>
              <a:rPr lang="en-US" sz="1400" b="0" kern="0" dirty="0">
                <a:solidFill>
                  <a:srgbClr val="2D899B"/>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http://www.mysmu.edu/faculty/zlyang/</a:t>
            </a:r>
            <a:r>
              <a:rPr lang="en-US" sz="1400" kern="0" dirty="0">
                <a:solidFill>
                  <a:srgbClr val="2D899B"/>
                </a:solidFill>
                <a:latin typeface="Times New Roman" panose="02020603050405020304" pitchFamily="18" charset="0"/>
                <a:cs typeface="Times New Roman" panose="02020603050405020304" pitchFamily="18" charset="0"/>
              </a:rPr>
              <a:t> </a:t>
            </a:r>
            <a:r>
              <a:rPr lang="en-US" sz="1400" kern="0" dirty="0">
                <a:latin typeface="Times New Roman" panose="02020603050405020304" pitchFamily="18" charset="0"/>
                <a:cs typeface="Times New Roman" panose="02020603050405020304" pitchFamily="18" charset="0"/>
              </a:rPr>
              <a:t>	</a:t>
            </a:r>
            <a:r>
              <a:rPr lang="en-US" sz="1400" kern="0">
                <a:solidFill>
                  <a:srgbClr val="0070C0"/>
                </a:solidFill>
                <a:latin typeface="Times New Roman" panose="02020603050405020304" pitchFamily="18" charset="0"/>
                <a:cs typeface="Times New Roman" panose="02020603050405020304" pitchFamily="18" charset="0"/>
              </a:rPr>
              <a:t>  </a:t>
            </a:r>
            <a:r>
              <a:rPr lang="en-US" sz="1400" kern="0">
                <a:solidFill>
                  <a:srgbClr val="177487"/>
                </a:solidFill>
                <a:latin typeface="Times New Roman" panose="02020603050405020304" pitchFamily="18" charset="0"/>
                <a:cs typeface="Times New Roman" panose="02020603050405020304" pitchFamily="18" charset="0"/>
              </a:rPr>
              <a:t>           </a:t>
            </a:r>
            <a:r>
              <a:rPr lang="en-US" sz="1400" kern="0">
                <a:solidFill>
                  <a:srgbClr val="2D899B"/>
                </a:solidFill>
                <a:latin typeface="Times New Roman" panose="02020603050405020304" pitchFamily="18" charset="0"/>
                <a:cs typeface="Times New Roman" panose="02020603050405020304" pitchFamily="18" charset="0"/>
              </a:rPr>
              <a:t>   </a:t>
            </a:r>
            <a:r>
              <a:rPr lang="en-US" sz="1400" b="0" kern="0">
                <a:solidFill>
                  <a:srgbClr val="2D899B"/>
                </a:solidFill>
                <a:latin typeface="Times New Roman" panose="02020603050405020304" pitchFamily="18" charset="0"/>
                <a:cs typeface="Times New Roman" panose="02020603050405020304" pitchFamily="18" charset="0"/>
              </a:rPr>
              <a:t>Zhenlin </a:t>
            </a:r>
            <a:r>
              <a:rPr lang="en-US" sz="1400" b="0" kern="0" dirty="0">
                <a:solidFill>
                  <a:srgbClr val="2D899B"/>
                </a:solidFill>
                <a:latin typeface="Times New Roman" panose="02020603050405020304" pitchFamily="18" charset="0"/>
                <a:cs typeface="Times New Roman" panose="02020603050405020304" pitchFamily="18" charset="0"/>
              </a:rPr>
              <a:t>Yang</a:t>
            </a:r>
          </a:p>
        </p:txBody>
      </p:sp>
      <p:sp>
        <p:nvSpPr>
          <p:cNvPr id="3" name="Content Placeholder 5">
            <a:extLst>
              <a:ext uri="{FF2B5EF4-FFF2-40B4-BE49-F238E27FC236}">
                <a16:creationId xmlns:a16="http://schemas.microsoft.com/office/drawing/2014/main" id="{2593C61D-4C94-722D-A77B-9DABB391A0DE}"/>
              </a:ext>
            </a:extLst>
          </p:cNvPr>
          <p:cNvSpPr txBox="1">
            <a:spLocks/>
          </p:cNvSpPr>
          <p:nvPr/>
        </p:nvSpPr>
        <p:spPr bwMode="auto">
          <a:xfrm>
            <a:off x="457200" y="1295400"/>
            <a:ext cx="82296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0" indent="0">
              <a:spcBef>
                <a:spcPts val="1200"/>
              </a:spcBef>
              <a:buNone/>
              <a:tabLst>
                <a:tab pos="360363" algn="l"/>
              </a:tabLst>
            </a:pPr>
            <a:r>
              <a:rPr lang="en-US" altLang="en-US" sz="2200" b="0" kern="0" dirty="0">
                <a:solidFill>
                  <a:srgbClr val="15125A"/>
                </a:solidFill>
                <a:latin typeface="Times New Roman" panose="02020603050405020304" pitchFamily="18" charset="0"/>
                <a:cs typeface="Times New Roman" panose="02020603050405020304" pitchFamily="18" charset="0"/>
              </a:rPr>
              <a:t> 	Statistics is the backbone of </a:t>
            </a:r>
            <a:r>
              <a:rPr lang="en-US" altLang="en-US" sz="2200" kern="0" dirty="0">
                <a:solidFill>
                  <a:srgbClr val="15125A"/>
                </a:solidFill>
                <a:latin typeface="Times New Roman" panose="02020603050405020304" pitchFamily="18" charset="0"/>
                <a:cs typeface="Times New Roman" panose="02020603050405020304" pitchFamily="18" charset="0"/>
              </a:rPr>
              <a:t>data science</a:t>
            </a:r>
            <a:r>
              <a:rPr lang="en-US" altLang="en-US" sz="2200" b="0" kern="0" dirty="0">
                <a:solidFill>
                  <a:srgbClr val="15125A"/>
                </a:solidFill>
                <a:latin typeface="Times New Roman" panose="02020603050405020304" pitchFamily="18" charset="0"/>
                <a:cs typeface="Times New Roman" panose="02020603050405020304" pitchFamily="18" charset="0"/>
              </a:rPr>
              <a:t> and </a:t>
            </a:r>
            <a:r>
              <a:rPr lang="en-US" altLang="en-US" sz="2200" kern="0" dirty="0">
                <a:solidFill>
                  <a:srgbClr val="15125A"/>
                </a:solidFill>
                <a:latin typeface="Times New Roman" panose="02020603050405020304" pitchFamily="18" charset="0"/>
                <a:cs typeface="Times New Roman" panose="02020603050405020304" pitchFamily="18" charset="0"/>
              </a:rPr>
              <a:t>machine learning</a:t>
            </a:r>
            <a:r>
              <a:rPr lang="en-US" altLang="en-US" sz="2200" b="0" kern="0" dirty="0">
                <a:solidFill>
                  <a:srgbClr val="15125A"/>
                </a:solidFill>
                <a:latin typeface="Times New Roman" panose="02020603050405020304" pitchFamily="18" charset="0"/>
                <a:cs typeface="Times New Roman" panose="02020603050405020304" pitchFamily="18" charset="0"/>
              </a:rPr>
              <a:t>. Therefore, to motivate the learning of statistical methods, an overview of machine learning and </a:t>
            </a:r>
            <a:r>
              <a:rPr lang="en-US" altLang="en-US" sz="2200" b="0" i="1" kern="0" dirty="0">
                <a:solidFill>
                  <a:srgbClr val="15125A"/>
                </a:solidFill>
                <a:latin typeface="Times New Roman" panose="02020603050405020304" pitchFamily="18" charset="0"/>
                <a:cs typeface="Times New Roman" panose="02020603050405020304" pitchFamily="18" charset="0"/>
              </a:rPr>
              <a:t>Python </a:t>
            </a:r>
            <a:r>
              <a:rPr lang="en-US" altLang="en-US" sz="2200" b="0" kern="0" dirty="0">
                <a:solidFill>
                  <a:srgbClr val="15125A"/>
                </a:solidFill>
                <a:latin typeface="Times New Roman" panose="02020603050405020304" pitchFamily="18" charset="0"/>
                <a:cs typeface="Times New Roman" panose="02020603050405020304" pitchFamily="18" charset="0"/>
              </a:rPr>
              <a:t>program language is given.  </a:t>
            </a:r>
            <a:r>
              <a:rPr lang="en-US" sz="2200" b="0" i="0" u="none" strike="noStrike" baseline="0" dirty="0">
                <a:latin typeface="Times New Roman" panose="02020603050405020304" pitchFamily="18" charset="0"/>
                <a:cs typeface="Times New Roman" panose="02020603050405020304" pitchFamily="18" charset="0"/>
              </a:rPr>
              <a:t> </a:t>
            </a:r>
            <a:endParaRPr lang="en-US" altLang="en-US" sz="2200" b="0" kern="0" dirty="0">
              <a:solidFill>
                <a:srgbClr val="15125A"/>
              </a:solidFill>
              <a:latin typeface="Times New Roman" panose="02020603050405020304" pitchFamily="18" charset="0"/>
              <a:cs typeface="Times New Roman" panose="02020603050405020304" pitchFamily="18" charset="0"/>
            </a:endParaRPr>
          </a:p>
          <a:p>
            <a:pPr marL="0" indent="0" algn="l">
              <a:spcBef>
                <a:spcPts val="1200"/>
              </a:spcBef>
              <a:buNone/>
            </a:pPr>
            <a:r>
              <a:rPr lang="en-US" altLang="en-US" sz="2200" b="0" kern="0" dirty="0">
                <a:solidFill>
                  <a:srgbClr val="15125A"/>
                </a:solidFill>
                <a:latin typeface="Times New Roman" panose="02020603050405020304" pitchFamily="18" charset="0"/>
                <a:cs typeface="Times New Roman" panose="02020603050405020304" pitchFamily="18" charset="0"/>
              </a:rPr>
              <a:t>We will discuss:</a:t>
            </a:r>
          </a:p>
          <a:p>
            <a:pPr marL="534988" indent="-358775">
              <a:spcBef>
                <a:spcPts val="1200"/>
              </a:spcBef>
              <a:buFont typeface="Wingdings" panose="05000000000000000000" pitchFamily="2" charset="2"/>
              <a:buBlip>
                <a:blip r:embed="rId4"/>
              </a:buBlip>
            </a:pPr>
            <a:r>
              <a:rPr lang="en-US" altLang="en-US" sz="2200" b="0" kern="0" dirty="0">
                <a:solidFill>
                  <a:srgbClr val="15125A"/>
                </a:solidFill>
                <a:latin typeface="Times New Roman" panose="02020603050405020304" pitchFamily="18" charset="0"/>
                <a:cs typeface="Times New Roman" panose="02020603050405020304" pitchFamily="18" charset="0"/>
              </a:rPr>
              <a:t>Nature of machine learning, common approaches</a:t>
            </a:r>
          </a:p>
          <a:p>
            <a:pPr marL="534988" indent="-358775">
              <a:spcBef>
                <a:spcPts val="1200"/>
              </a:spcBef>
              <a:buBlip>
                <a:blip r:embed="rId4"/>
              </a:buBlip>
            </a:pPr>
            <a:r>
              <a:rPr lang="en-US" sz="2200" b="0" i="0" u="none" strike="noStrike" baseline="0" dirty="0">
                <a:latin typeface="Times New Roman" panose="02020603050405020304" pitchFamily="18" charset="0"/>
                <a:cs typeface="Times New Roman" panose="02020603050405020304" pitchFamily="18" charset="0"/>
              </a:rPr>
              <a:t>Machine learning and statistics</a:t>
            </a:r>
            <a:endParaRPr lang="en-US" altLang="en-US" sz="22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4"/>
              </a:buBlip>
            </a:pPr>
            <a:r>
              <a:rPr lang="en-US" sz="2200" b="0" dirty="0">
                <a:latin typeface="Times New Roman" panose="02020603050405020304" pitchFamily="18" charset="0"/>
                <a:cs typeface="Times New Roman" panose="02020603050405020304" pitchFamily="18" charset="0"/>
              </a:rPr>
              <a:t>M</a:t>
            </a:r>
            <a:r>
              <a:rPr lang="en-US" sz="2200" b="0" i="0" u="none" strike="noStrike" baseline="0" dirty="0">
                <a:latin typeface="Times New Roman" panose="02020603050405020304" pitchFamily="18" charset="0"/>
                <a:cs typeface="Times New Roman" panose="02020603050405020304" pitchFamily="18" charset="0"/>
              </a:rPr>
              <a:t>achine learning: Python vs R</a:t>
            </a:r>
            <a:endParaRPr lang="en-US" altLang="en-US" sz="22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4"/>
              </a:buBlip>
            </a:pPr>
            <a:r>
              <a:rPr lang="en-US" altLang="en-US" sz="2200" b="0" kern="0" dirty="0">
                <a:solidFill>
                  <a:srgbClr val="15125A"/>
                </a:solidFill>
                <a:latin typeface="Times New Roman" panose="02020603050405020304" pitchFamily="18" charset="0"/>
                <a:cs typeface="Times New Roman" panose="02020603050405020304" pitchFamily="18" charset="0"/>
              </a:rPr>
              <a:t>Data science: </a:t>
            </a:r>
            <a:r>
              <a:rPr lang="en-US" sz="2200" b="0" i="0" u="none" strike="noStrike" baseline="0" dirty="0">
                <a:latin typeface="Times New Roman" panose="02020603050405020304" pitchFamily="18" charset="0"/>
                <a:cs typeface="Times New Roman" panose="02020603050405020304" pitchFamily="18" charset="0"/>
              </a:rPr>
              <a:t>Python</a:t>
            </a:r>
            <a:r>
              <a:rPr lang="en-US" sz="2200" b="0" i="0" u="none" strike="noStrike" kern="0" baseline="0" dirty="0">
                <a:solidFill>
                  <a:srgbClr val="15125A"/>
                </a:solidFill>
                <a:latin typeface="Times New Roman" panose="02020603050405020304" pitchFamily="18" charset="0"/>
                <a:cs typeface="Times New Roman" panose="02020603050405020304" pitchFamily="18" charset="0"/>
              </a:rPr>
              <a:t> vs R</a:t>
            </a:r>
          </a:p>
          <a:p>
            <a:pPr marL="534988" indent="-358775">
              <a:spcBef>
                <a:spcPts val="1200"/>
              </a:spcBef>
              <a:buFont typeface="Wingdings" panose="05000000000000000000" pitchFamily="2" charset="2"/>
              <a:buBlip>
                <a:blip r:embed="rId4"/>
              </a:buBlip>
            </a:pPr>
            <a:r>
              <a:rPr lang="en-US" altLang="en-US" sz="2200" b="0" kern="0" dirty="0">
                <a:solidFill>
                  <a:srgbClr val="15125A"/>
                </a:solidFill>
                <a:latin typeface="Times New Roman" panose="02020603050405020304" pitchFamily="18" charset="0"/>
                <a:cs typeface="Times New Roman" panose="02020603050405020304" pitchFamily="18" charset="0"/>
              </a:rPr>
              <a:t>Python machine learning</a:t>
            </a:r>
          </a:p>
          <a:p>
            <a:pPr marL="534988" indent="-358775">
              <a:spcBef>
                <a:spcPts val="1200"/>
              </a:spcBef>
              <a:buBlip>
                <a:blip r:embed="rId4"/>
              </a:buBlip>
            </a:pPr>
            <a:r>
              <a:rPr lang="en-US" sz="2200" b="0" dirty="0" err="1">
                <a:highlight>
                  <a:srgbClr val="FFFFFF"/>
                </a:highlight>
                <a:latin typeface="Times New Roman" panose="02020603050405020304" pitchFamily="18" charset="0"/>
                <a:cs typeface="Times New Roman" panose="02020603050405020304" pitchFamily="18" charset="0"/>
              </a:rPr>
              <a:t>PySAL</a:t>
            </a:r>
            <a:r>
              <a:rPr lang="en-US" sz="2200" b="0" dirty="0">
                <a:highlight>
                  <a:srgbClr val="FFFFFF"/>
                </a:highlight>
                <a:latin typeface="Times New Roman" panose="02020603050405020304" pitchFamily="18" charset="0"/>
                <a:cs typeface="Times New Roman" panose="02020603050405020304" pitchFamily="18" charset="0"/>
              </a:rPr>
              <a:t>: Python Spatial Analysis Library Meta-Package</a:t>
            </a:r>
          </a:p>
          <a:p>
            <a:pPr marL="534988" indent="-358775">
              <a:spcBef>
                <a:spcPts val="1200"/>
              </a:spcBef>
              <a:buBlip>
                <a:blip r:embed="rId4"/>
              </a:buBlip>
            </a:pPr>
            <a:r>
              <a:rPr lang="en-US" sz="2200" b="0" dirty="0" err="1">
                <a:highlight>
                  <a:srgbClr val="FFFFFF"/>
                </a:highlight>
                <a:latin typeface="Times New Roman" panose="02020603050405020304" pitchFamily="18" charset="0"/>
                <a:cs typeface="Times New Roman" panose="02020603050405020304" pitchFamily="18" charset="0"/>
              </a:rPr>
              <a:t>PyStata</a:t>
            </a:r>
            <a:r>
              <a:rPr lang="en-US" sz="2200" b="0" dirty="0">
                <a:highlight>
                  <a:srgbClr val="FFFFFF"/>
                </a:highlight>
                <a:latin typeface="Times New Roman" panose="02020603050405020304" pitchFamily="18" charset="0"/>
                <a:cs typeface="Times New Roman" panose="02020603050405020304" pitchFamily="18" charset="0"/>
              </a:rPr>
              <a:t>: </a:t>
            </a:r>
            <a:r>
              <a:rPr lang="en-US" sz="2200" b="0" dirty="0" err="1">
                <a:highlight>
                  <a:srgbClr val="FFFFFF"/>
                </a:highlight>
                <a:latin typeface="Times New Roman" panose="02020603050405020304" pitchFamily="18" charset="0"/>
                <a:cs typeface="Times New Roman" panose="02020603050405020304" pitchFamily="18" charset="0"/>
              </a:rPr>
              <a:t>Pyhon</a:t>
            </a:r>
            <a:r>
              <a:rPr lang="en-US" sz="2200" b="0" dirty="0">
                <a:highlight>
                  <a:srgbClr val="FFFFFF"/>
                </a:highlight>
                <a:latin typeface="Times New Roman" panose="02020603050405020304" pitchFamily="18" charset="0"/>
                <a:cs typeface="Times New Roman" panose="02020603050405020304" pitchFamily="18" charset="0"/>
              </a:rPr>
              <a:t> and Stata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7C0189-8013-B225-40DF-839D2D498C8A}"/>
              </a:ext>
            </a:extLst>
          </p:cNvPr>
          <p:cNvSpPr>
            <a:spLocks noGrp="1"/>
          </p:cNvSpPr>
          <p:nvPr>
            <p:ph type="sldNum" sz="quarter" idx="10"/>
          </p:nvPr>
        </p:nvSpPr>
        <p:spPr/>
        <p:txBody>
          <a:bodyPr/>
          <a:lstStyle/>
          <a:p>
            <a:pPr>
              <a:defRPr/>
            </a:pPr>
            <a:fld id="{9247B944-357F-4154-9D4A-835AE90620AC}" type="slidenum">
              <a:rPr lang="en-US" altLang="en-US" smtClean="0"/>
              <a:pPr>
                <a:defRPr/>
              </a:pPr>
              <a:t>10</a:t>
            </a:fld>
            <a:endParaRPr lang="en-US" altLang="en-US" dirty="0"/>
          </a:p>
        </p:txBody>
      </p:sp>
      <p:sp>
        <p:nvSpPr>
          <p:cNvPr id="3" name="Rectangle 2">
            <a:extLst>
              <a:ext uri="{FF2B5EF4-FFF2-40B4-BE49-F238E27FC236}">
                <a16:creationId xmlns:a16="http://schemas.microsoft.com/office/drawing/2014/main" id="{64C91500-206A-644E-DE29-43D06F77BBA1}"/>
              </a:ext>
            </a:extLst>
          </p:cNvPr>
          <p:cNvSpPr/>
          <p:nvPr/>
        </p:nvSpPr>
        <p:spPr>
          <a:xfrm>
            <a:off x="457200" y="722055"/>
            <a:ext cx="8229600" cy="923330"/>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r>
              <a:rPr lang="en-US" b="0" i="0" dirty="0">
                <a:solidFill>
                  <a:srgbClr val="374151"/>
                </a:solidFill>
                <a:effectLst/>
                <a:latin typeface="Times New Roman" panose="02020603050405020304" pitchFamily="18" charset="0"/>
                <a:cs typeface="Times New Roman" panose="02020603050405020304" pitchFamily="18" charset="0"/>
              </a:rPr>
              <a:t>Python is much more flexible and well-rounded in this regard. The approach of creating large packages containing smaller functionalities ensures that the code is uniform across the platform. It also has better technical and community support.</a:t>
            </a:r>
            <a:endParaRPr lang="en-US" dirty="0">
              <a:solidFill>
                <a:srgbClr val="374151"/>
              </a:solidFill>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C9ABC0BE-BA4B-D75F-66C7-CDC1E15C4581}"/>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for ML</a:t>
            </a:r>
          </a:p>
        </p:txBody>
      </p:sp>
      <p:sp>
        <p:nvSpPr>
          <p:cNvPr id="6" name="TextBox 5">
            <a:extLst>
              <a:ext uri="{FF2B5EF4-FFF2-40B4-BE49-F238E27FC236}">
                <a16:creationId xmlns:a16="http://schemas.microsoft.com/office/drawing/2014/main" id="{FE04F827-CC5B-AEBB-D421-931F0E61B70B}"/>
              </a:ext>
            </a:extLst>
          </p:cNvPr>
          <p:cNvSpPr txBox="1"/>
          <p:nvPr/>
        </p:nvSpPr>
        <p:spPr>
          <a:xfrm>
            <a:off x="457200" y="1905000"/>
            <a:ext cx="2895600" cy="36009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1200"/>
              </a:spcAft>
            </a:pPr>
            <a:r>
              <a:rPr lang="en-SG" sz="1800" b="1" i="0" dirty="0">
                <a:solidFill>
                  <a:schemeClr val="tx1"/>
                </a:solidFill>
                <a:effectLst/>
                <a:latin typeface="Times New Roman" panose="02020603050405020304" pitchFamily="18" charset="0"/>
                <a:cs typeface="Times New Roman" panose="02020603050405020304" pitchFamily="18" charset="0"/>
              </a:rPr>
              <a:t>Conclusion</a:t>
            </a:r>
            <a:endParaRPr lang="en-SG" b="1" dirty="0">
              <a:solidFill>
                <a:schemeClr val="tx1"/>
              </a:solidFill>
              <a:latin typeface="Times New Roman" panose="02020603050405020304" pitchFamily="18" charset="0"/>
              <a:cs typeface="Times New Roman" panose="02020603050405020304" pitchFamily="18" charset="0"/>
            </a:endParaRPr>
          </a:p>
          <a:p>
            <a:pPr>
              <a:spcAft>
                <a:spcPts val="1200"/>
              </a:spcAft>
            </a:pPr>
            <a:r>
              <a:rPr lang="en-SG" b="1" dirty="0">
                <a:solidFill>
                  <a:schemeClr val="tx1"/>
                </a:solidFill>
                <a:latin typeface="Times New Roman" panose="02020603050405020304" pitchFamily="18" charset="0"/>
                <a:cs typeface="Times New Roman" panose="02020603050405020304" pitchFamily="18" charset="0"/>
              </a:rPr>
              <a:t>Python</a:t>
            </a:r>
            <a:endParaRPr lang="en-SG" b="1" i="0" dirty="0">
              <a:solidFill>
                <a:schemeClr val="tx1"/>
              </a:solidFill>
              <a:effectLst/>
              <a:latin typeface="Times New Roman" panose="02020603050405020304" pitchFamily="18" charset="0"/>
              <a:cs typeface="Times New Roman" panose="02020603050405020304" pitchFamily="18" charset="0"/>
            </a:endParaRPr>
          </a:p>
          <a:p>
            <a:pPr>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Python stands out as the winner in terms of the support it has for neural network training and other ML interfaces. </a:t>
            </a:r>
          </a:p>
          <a:p>
            <a:pPr>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Its readability will also attract new users who do not have time to master a language.</a:t>
            </a:r>
          </a:p>
        </p:txBody>
      </p:sp>
      <p:pic>
        <p:nvPicPr>
          <p:cNvPr id="8" name="Picture 7">
            <a:extLst>
              <a:ext uri="{FF2B5EF4-FFF2-40B4-BE49-F238E27FC236}">
                <a16:creationId xmlns:a16="http://schemas.microsoft.com/office/drawing/2014/main" id="{05C9CE28-1538-C9CE-D9AC-6825F31EBA0D}"/>
              </a:ext>
            </a:extLst>
          </p:cNvPr>
          <p:cNvPicPr>
            <a:picLocks noChangeAspect="1"/>
          </p:cNvPicPr>
          <p:nvPr/>
        </p:nvPicPr>
        <p:blipFill>
          <a:blip r:embed="rId2"/>
          <a:stretch>
            <a:fillRect/>
          </a:stretch>
        </p:blipFill>
        <p:spPr>
          <a:xfrm>
            <a:off x="4038600" y="1821052"/>
            <a:ext cx="4648200" cy="4503547"/>
          </a:xfrm>
          <a:prstGeom prst="rect">
            <a:avLst/>
          </a:prstGeom>
        </p:spPr>
      </p:pic>
    </p:spTree>
    <p:extLst>
      <p:ext uri="{BB962C8B-B14F-4D97-AF65-F5344CB8AC3E}">
        <p14:creationId xmlns:p14="http://schemas.microsoft.com/office/powerpoint/2010/main" val="28371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521AC-AC45-B9E4-F1D2-122B860A76A3}"/>
              </a:ext>
            </a:extLst>
          </p:cNvPr>
          <p:cNvSpPr>
            <a:spLocks noGrp="1"/>
          </p:cNvSpPr>
          <p:nvPr>
            <p:ph type="sldNum" sz="quarter" idx="10"/>
          </p:nvPr>
        </p:nvSpPr>
        <p:spPr/>
        <p:txBody>
          <a:bodyPr/>
          <a:lstStyle/>
          <a:p>
            <a:pPr>
              <a:defRPr/>
            </a:pPr>
            <a:fld id="{9247B944-357F-4154-9D4A-835AE90620AC}" type="slidenum">
              <a:rPr lang="en-US" altLang="en-US" smtClean="0"/>
              <a:pPr>
                <a:defRPr/>
              </a:pPr>
              <a:t>11</a:t>
            </a:fld>
            <a:endParaRPr lang="en-US" altLang="en-US" dirty="0"/>
          </a:p>
        </p:txBody>
      </p:sp>
      <p:sp>
        <p:nvSpPr>
          <p:cNvPr id="4" name="TextBox 3">
            <a:extLst>
              <a:ext uri="{FF2B5EF4-FFF2-40B4-BE49-F238E27FC236}">
                <a16:creationId xmlns:a16="http://schemas.microsoft.com/office/drawing/2014/main" id="{FC70F06B-BAAA-F3A6-E2D0-725BF15CC66A}"/>
              </a:ext>
            </a:extLst>
          </p:cNvPr>
          <p:cNvSpPr txBox="1"/>
          <p:nvPr/>
        </p:nvSpPr>
        <p:spPr>
          <a:xfrm>
            <a:off x="457200" y="838200"/>
            <a:ext cx="2743200" cy="360098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1200"/>
              </a:spcAft>
            </a:pPr>
            <a:r>
              <a:rPr lang="en-US" b="1" dirty="0">
                <a:solidFill>
                  <a:srgbClr val="374151"/>
                </a:solidFill>
                <a:latin typeface="Times New Roman" panose="02020603050405020304" pitchFamily="18" charset="0"/>
                <a:cs typeface="Times New Roman" panose="02020603050405020304" pitchFamily="18" charset="0"/>
              </a:rPr>
              <a:t>R</a:t>
            </a:r>
          </a:p>
          <a:p>
            <a:pPr>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R fares much better in terms of speed and visual representations. </a:t>
            </a:r>
          </a:p>
          <a:p>
            <a:pPr>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However, its functionality is limited to statistical analysis and modeling. </a:t>
            </a:r>
          </a:p>
          <a:p>
            <a:pPr>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If a machine learning program requires a wide range of operations, R may present some constraints.</a:t>
            </a:r>
            <a:endParaRPr lang="en-SG" dirty="0"/>
          </a:p>
        </p:txBody>
      </p:sp>
      <p:pic>
        <p:nvPicPr>
          <p:cNvPr id="6" name="Picture 5">
            <a:extLst>
              <a:ext uri="{FF2B5EF4-FFF2-40B4-BE49-F238E27FC236}">
                <a16:creationId xmlns:a16="http://schemas.microsoft.com/office/drawing/2014/main" id="{6D2B5BAD-7DCF-7033-D086-B068BDB1F9F1}"/>
              </a:ext>
            </a:extLst>
          </p:cNvPr>
          <p:cNvPicPr>
            <a:picLocks noChangeAspect="1"/>
          </p:cNvPicPr>
          <p:nvPr/>
        </p:nvPicPr>
        <p:blipFill>
          <a:blip r:embed="rId2"/>
          <a:stretch>
            <a:fillRect/>
          </a:stretch>
        </p:blipFill>
        <p:spPr>
          <a:xfrm>
            <a:off x="4038600" y="762000"/>
            <a:ext cx="4648200" cy="4112398"/>
          </a:xfrm>
          <a:prstGeom prst="rect">
            <a:avLst/>
          </a:prstGeom>
        </p:spPr>
      </p:pic>
      <p:sp>
        <p:nvSpPr>
          <p:cNvPr id="7" name="Rectangle 6">
            <a:extLst>
              <a:ext uri="{FF2B5EF4-FFF2-40B4-BE49-F238E27FC236}">
                <a16:creationId xmlns:a16="http://schemas.microsoft.com/office/drawing/2014/main" id="{ED3CD604-3C17-2C40-6F2F-CA9750F6A2FD}"/>
              </a:ext>
            </a:extLst>
          </p:cNvPr>
          <p:cNvSpPr/>
          <p:nvPr/>
        </p:nvSpPr>
        <p:spPr>
          <a:xfrm>
            <a:off x="457200" y="5105400"/>
            <a:ext cx="8229600" cy="754053"/>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r>
              <a:rPr lang="en-US" sz="2000" b="0" i="0" dirty="0">
                <a:solidFill>
                  <a:srgbClr val="374151"/>
                </a:solidFill>
                <a:effectLst/>
                <a:latin typeface="Times New Roman" panose="02020603050405020304" pitchFamily="18" charset="0"/>
                <a:cs typeface="Times New Roman" panose="02020603050405020304" pitchFamily="18" charset="0"/>
              </a:rPr>
              <a:t>Visit the following website for more information: </a:t>
            </a:r>
          </a:p>
          <a:p>
            <a:pPr>
              <a:spcBef>
                <a:spcPts val="600"/>
              </a:spcBef>
              <a:spcAft>
                <a:spcPts val="600"/>
              </a:spcAft>
            </a:pPr>
            <a:r>
              <a:rPr lang="en-US" dirty="0">
                <a:solidFill>
                  <a:srgbClr val="374151"/>
                </a:solidFill>
                <a:latin typeface="Times New Roman" panose="02020603050405020304" pitchFamily="18" charset="0"/>
                <a:cs typeface="Times New Roman" panose="02020603050405020304" pitchFamily="18" charset="0"/>
              </a:rPr>
              <a:t>    </a:t>
            </a:r>
            <a:r>
              <a:rPr lang="en-US" dirty="0">
                <a:solidFill>
                  <a:srgbClr val="374151"/>
                </a:solidFill>
                <a:latin typeface="Times New Roman" panose="02020603050405020304" pitchFamily="18" charset="0"/>
                <a:cs typeface="Times New Roman" panose="02020603050405020304" pitchFamily="18" charset="0"/>
                <a:hlinkClick r:id="rId3"/>
              </a:rPr>
              <a:t>https://www.educative.io/answers/machine-learning-python-vs-r</a:t>
            </a:r>
            <a:r>
              <a:rPr lang="en-US" dirty="0">
                <a:solidFill>
                  <a:srgbClr val="374151"/>
                </a:solidFill>
                <a:latin typeface="Times New Roman" panose="02020603050405020304" pitchFamily="18" charset="0"/>
                <a:cs typeface="Times New Roman" panose="02020603050405020304" pitchFamily="18" charset="0"/>
              </a:rPr>
              <a:t> </a:t>
            </a:r>
            <a:r>
              <a:rPr lang="en-US" b="0" i="0" dirty="0">
                <a:solidFill>
                  <a:srgbClr val="374151"/>
                </a:solidFill>
                <a:effectLst/>
                <a:latin typeface="Times New Roman" panose="02020603050405020304" pitchFamily="18" charset="0"/>
                <a:cs typeface="Times New Roman" panose="02020603050405020304" pitchFamily="18" charset="0"/>
              </a:rPr>
              <a:t> </a:t>
            </a:r>
          </a:p>
        </p:txBody>
      </p:sp>
      <p:sp>
        <p:nvSpPr>
          <p:cNvPr id="8" name="Rectangle 2">
            <a:extLst>
              <a:ext uri="{FF2B5EF4-FFF2-40B4-BE49-F238E27FC236}">
                <a16:creationId xmlns:a16="http://schemas.microsoft.com/office/drawing/2014/main" id="{BEF77306-97BE-11B1-8A42-72E406165641}"/>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for ML</a:t>
            </a:r>
          </a:p>
        </p:txBody>
      </p:sp>
    </p:spTree>
    <p:extLst>
      <p:ext uri="{BB962C8B-B14F-4D97-AF65-F5344CB8AC3E}">
        <p14:creationId xmlns:p14="http://schemas.microsoft.com/office/powerpoint/2010/main" val="102366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4E43ED-CB33-4726-DAFD-3874DD01DCCD}"/>
              </a:ext>
            </a:extLst>
          </p:cNvPr>
          <p:cNvSpPr>
            <a:spLocks noGrp="1"/>
          </p:cNvSpPr>
          <p:nvPr>
            <p:ph type="sldNum" sz="quarter" idx="10"/>
          </p:nvPr>
        </p:nvSpPr>
        <p:spPr/>
        <p:txBody>
          <a:bodyPr/>
          <a:lstStyle/>
          <a:p>
            <a:pPr>
              <a:defRPr/>
            </a:pPr>
            <a:fld id="{9247B944-357F-4154-9D4A-835AE90620AC}" type="slidenum">
              <a:rPr lang="en-US" altLang="en-US" smtClean="0"/>
              <a:pPr>
                <a:defRPr/>
              </a:pPr>
              <a:t>12</a:t>
            </a:fld>
            <a:endParaRPr lang="en-US" altLang="en-US" dirty="0"/>
          </a:p>
        </p:txBody>
      </p:sp>
      <p:sp>
        <p:nvSpPr>
          <p:cNvPr id="3" name="Rectangle 2">
            <a:extLst>
              <a:ext uri="{FF2B5EF4-FFF2-40B4-BE49-F238E27FC236}">
                <a16:creationId xmlns:a16="http://schemas.microsoft.com/office/drawing/2014/main" id="{75B50E62-4EE9-91C7-6FFE-DA8607499267}"/>
              </a:ext>
            </a:extLst>
          </p:cNvPr>
          <p:cNvSpPr txBox="1">
            <a:spLocks noChangeArrowheads="1"/>
          </p:cNvSpPr>
          <p:nvPr/>
        </p:nvSpPr>
        <p:spPr>
          <a:xfrm>
            <a:off x="1295400" y="85436"/>
            <a:ext cx="6172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800" kern="0" dirty="0">
                <a:solidFill>
                  <a:srgbClr val="000066"/>
                </a:solidFill>
                <a:latin typeface="Times New Roman" pitchFamily="18" charset="0"/>
                <a:cs typeface="Times New Roman" pitchFamily="18" charset="0"/>
              </a:rPr>
              <a:t>Data Science: Python vs R</a:t>
            </a:r>
          </a:p>
        </p:txBody>
      </p:sp>
      <p:sp>
        <p:nvSpPr>
          <p:cNvPr id="4" name="Rectangle 3">
            <a:extLst>
              <a:ext uri="{FF2B5EF4-FFF2-40B4-BE49-F238E27FC236}">
                <a16:creationId xmlns:a16="http://schemas.microsoft.com/office/drawing/2014/main" id="{7459FA13-1C6B-B269-50C8-B2D9E707159D}"/>
              </a:ext>
            </a:extLst>
          </p:cNvPr>
          <p:cNvSpPr/>
          <p:nvPr/>
        </p:nvSpPr>
        <p:spPr>
          <a:xfrm>
            <a:off x="457200" y="722055"/>
            <a:ext cx="8229600" cy="5632311"/>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r>
              <a:rPr lang="en-US" sz="2000" b="0" i="0" dirty="0">
                <a:solidFill>
                  <a:srgbClr val="05192D"/>
                </a:solidFill>
                <a:effectLst/>
                <a:latin typeface="Times New Roman" panose="02020603050405020304" pitchFamily="18" charset="0"/>
                <a:cs typeface="Times New Roman" panose="02020603050405020304" pitchFamily="18" charset="0"/>
              </a:rPr>
              <a:t>Python and R are the two most popular programming languages for data science. Both languages are well suited for any data science tasks you may think of. The Python vs R debate may suggest that you have to choose either Python or R. </a:t>
            </a:r>
          </a:p>
          <a:p>
            <a:pPr algn="l"/>
            <a:endParaRPr lang="en-US" sz="2000" dirty="0">
              <a:solidFill>
                <a:srgbClr val="05192D"/>
              </a:solidFill>
              <a:latin typeface="Times New Roman" panose="02020603050405020304" pitchFamily="18" charset="0"/>
              <a:cs typeface="Times New Roman" panose="02020603050405020304" pitchFamily="18" charset="0"/>
            </a:endParaRPr>
          </a:p>
          <a:p>
            <a:pPr algn="l"/>
            <a:r>
              <a:rPr lang="en-US" sz="2000" b="0" i="0" dirty="0">
                <a:solidFill>
                  <a:srgbClr val="05192D"/>
                </a:solidFill>
                <a:effectLst/>
                <a:latin typeface="Times New Roman" panose="02020603050405020304" pitchFamily="18" charset="0"/>
                <a:cs typeface="Times New Roman" panose="02020603050405020304" pitchFamily="18" charset="0"/>
              </a:rPr>
              <a:t>While this may be true for newcomers to the discipline, in the long run, you’ll likely need to learn both. Rather than seeing the two languages as mutually exclusive, you should see them as complementary tools that you can use together depending on your specific use case. </a:t>
            </a:r>
          </a:p>
          <a:p>
            <a:pPr algn="l"/>
            <a:endParaRPr lang="en-US" sz="2000" b="0" i="0" dirty="0">
              <a:solidFill>
                <a:srgbClr val="05192D"/>
              </a:solidFill>
              <a:effectLst/>
              <a:latin typeface="Times New Roman" panose="02020603050405020304" pitchFamily="18" charset="0"/>
              <a:cs typeface="Times New Roman" panose="02020603050405020304" pitchFamily="18" charset="0"/>
            </a:endParaRPr>
          </a:p>
          <a:p>
            <a:pPr algn="l"/>
            <a:r>
              <a:rPr lang="en-US" sz="2000" b="0" i="0" dirty="0">
                <a:solidFill>
                  <a:srgbClr val="05192D"/>
                </a:solidFill>
                <a:effectLst/>
                <a:latin typeface="Times New Roman" panose="02020603050405020304" pitchFamily="18" charset="0"/>
                <a:cs typeface="Times New Roman" panose="02020603050405020304" pitchFamily="18" charset="0"/>
              </a:rPr>
              <a:t>What makes R and Python the perfect candidates for data science? In this article will cover what Python and R are used for, the key differences between R and Python, and provide some factors to consider to choose the right language for your needs.</a:t>
            </a:r>
          </a:p>
          <a:p>
            <a:pPr algn="l"/>
            <a:r>
              <a:rPr lang="en-US" sz="2000" b="0" i="0" dirty="0">
                <a:solidFill>
                  <a:srgbClr val="05192D"/>
                </a:solidFill>
                <a:effectLst/>
                <a:latin typeface="Times New Roman" panose="02020603050405020304" pitchFamily="18" charset="0"/>
                <a:cs typeface="Times New Roman" panose="02020603050405020304" pitchFamily="18" charset="0"/>
              </a:rPr>
              <a:t>Now that we've established that Python and R are both good, popular choices, there are a few factors that may sway your decision one way or the other.</a:t>
            </a:r>
          </a:p>
          <a:p>
            <a:pPr algn="l"/>
            <a:endParaRPr lang="en-US" sz="2000" dirty="0">
              <a:solidFill>
                <a:srgbClr val="05192D"/>
              </a:solidFill>
              <a:latin typeface="Times New Roman" panose="02020603050405020304" pitchFamily="18" charset="0"/>
              <a:cs typeface="Times New Roman" panose="02020603050405020304" pitchFamily="18" charset="0"/>
            </a:endParaRPr>
          </a:p>
          <a:p>
            <a:r>
              <a:rPr lang="en-US" sz="2000" dirty="0">
                <a:solidFill>
                  <a:srgbClr val="374151"/>
                </a:solidFill>
                <a:latin typeface="Times New Roman" panose="02020603050405020304" pitchFamily="18" charset="0"/>
                <a:cs typeface="Times New Roman" panose="02020603050405020304" pitchFamily="18" charset="0"/>
              </a:rPr>
              <a:t>   </a:t>
            </a:r>
            <a:r>
              <a:rPr lang="en-US" dirty="0">
                <a:solidFill>
                  <a:srgbClr val="374151"/>
                </a:solidFill>
                <a:latin typeface="Times New Roman" panose="02020603050405020304" pitchFamily="18" charset="0"/>
                <a:cs typeface="Times New Roman" panose="02020603050405020304" pitchFamily="18" charset="0"/>
                <a:hlinkClick r:id="rId2"/>
              </a:rPr>
              <a:t>https://www.datacamp.com/blog/python-vs-r-for-data-science-whats-the-difference</a:t>
            </a:r>
            <a:r>
              <a:rPr lang="en-US" dirty="0">
                <a:solidFill>
                  <a:srgbClr val="374151"/>
                </a:solidFill>
                <a:latin typeface="Times New Roman" panose="02020603050405020304" pitchFamily="18" charset="0"/>
                <a:cs typeface="Times New Roman" panose="02020603050405020304" pitchFamily="18" charset="0"/>
              </a:rPr>
              <a:t> </a:t>
            </a:r>
            <a:endParaRPr lang="en-US" sz="2000" dirty="0">
              <a:solidFill>
                <a:srgbClr val="3741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65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604397-0DB8-66C6-41BD-03267FF70500}"/>
              </a:ext>
            </a:extLst>
          </p:cNvPr>
          <p:cNvSpPr>
            <a:spLocks noGrp="1"/>
          </p:cNvSpPr>
          <p:nvPr>
            <p:ph type="sldNum" sz="quarter" idx="10"/>
          </p:nvPr>
        </p:nvSpPr>
        <p:spPr/>
        <p:txBody>
          <a:bodyPr/>
          <a:lstStyle/>
          <a:p>
            <a:pPr>
              <a:defRPr/>
            </a:pPr>
            <a:fld id="{9247B944-357F-4154-9D4A-835AE90620AC}" type="slidenum">
              <a:rPr lang="en-US" altLang="en-US" smtClean="0"/>
              <a:pPr>
                <a:defRPr/>
              </a:pPr>
              <a:t>13</a:t>
            </a:fld>
            <a:endParaRPr lang="en-US" altLang="en-US" dirty="0"/>
          </a:p>
        </p:txBody>
      </p:sp>
      <p:sp>
        <p:nvSpPr>
          <p:cNvPr id="3" name="Rectangle 2">
            <a:extLst>
              <a:ext uri="{FF2B5EF4-FFF2-40B4-BE49-F238E27FC236}">
                <a16:creationId xmlns:a16="http://schemas.microsoft.com/office/drawing/2014/main" id="{3ADA74D3-5A57-1449-2850-EFF3AF60C69D}"/>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Why Choose Python for Data Science?</a:t>
            </a:r>
          </a:p>
        </p:txBody>
      </p:sp>
      <p:sp>
        <p:nvSpPr>
          <p:cNvPr id="4" name="Rectangle 3">
            <a:extLst>
              <a:ext uri="{FF2B5EF4-FFF2-40B4-BE49-F238E27FC236}">
                <a16:creationId xmlns:a16="http://schemas.microsoft.com/office/drawing/2014/main" id="{AC198D2E-0B0F-E5AD-3687-D153E272C10F}"/>
              </a:ext>
            </a:extLst>
          </p:cNvPr>
          <p:cNvSpPr/>
          <p:nvPr/>
        </p:nvSpPr>
        <p:spPr>
          <a:xfrm>
            <a:off x="457200" y="722055"/>
            <a:ext cx="8229600" cy="5416868"/>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Python is a general-purpose, open-source programming language used in various software domains, including data science, web development, and gaming.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Launched in 1991, Python is one of the most popular programming languages in the world, occupying the top position in several programming language popularity indices, such as the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2"/>
              </a:rPr>
              <a:t>TIOBE</a:t>
            </a:r>
            <a:r>
              <a:rPr lang="en-US" b="0" i="0" dirty="0">
                <a:solidFill>
                  <a:srgbClr val="05192D"/>
                </a:solidFill>
                <a:effectLst/>
                <a:latin typeface="Times New Roman" panose="02020603050405020304" pitchFamily="18" charset="0"/>
                <a:cs typeface="Times New Roman" panose="02020603050405020304" pitchFamily="18" charset="0"/>
              </a:rPr>
              <a:t> Index and the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3"/>
              </a:rPr>
              <a:t>PYPL</a:t>
            </a:r>
            <a:r>
              <a:rPr lang="en-US" b="0" i="0" dirty="0">
                <a:solidFill>
                  <a:srgbClr val="05192D"/>
                </a:solidFill>
                <a:effectLst/>
                <a:latin typeface="Times New Roman" panose="02020603050405020304" pitchFamily="18" charset="0"/>
                <a:cs typeface="Times New Roman" panose="02020603050405020304" pitchFamily="18" charset="0"/>
              </a:rPr>
              <a:t> Index.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One of the reasons for the worldwide popularity of Python is its community of users. Python is backed by a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4"/>
              </a:rPr>
              <a:t>vast community</a:t>
            </a:r>
            <a:r>
              <a:rPr lang="en-US" b="0" i="0" dirty="0">
                <a:solidFill>
                  <a:srgbClr val="05192D"/>
                </a:solidFill>
                <a:effectLst/>
                <a:latin typeface="Times New Roman" panose="02020603050405020304" pitchFamily="18" charset="0"/>
                <a:cs typeface="Times New Roman" panose="02020603050405020304" pitchFamily="18" charset="0"/>
              </a:rPr>
              <a:t> of users and developers who ensure the smooth growth and improvement of the language, as well as the continuous release of new libraries designed for all kinds of purposes.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Python is an easy language to read and write due to its high similarity with human language. In fact, high readability and interpretability are at the heart of the design of Python. For these reasons, Python is often cited as a go-to programming language for newcomers with no coding experience.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Over time, Python has been gaining popularity in the field of data science thanks to its simplicity and the endless possibilities provided by the hundreds of specialized libraries and packages that support any kind of data science task, such as data visualization, machine learning, and deep learning.</a:t>
            </a:r>
          </a:p>
        </p:txBody>
      </p:sp>
    </p:spTree>
    <p:extLst>
      <p:ext uri="{BB962C8B-B14F-4D97-AF65-F5344CB8AC3E}">
        <p14:creationId xmlns:p14="http://schemas.microsoft.com/office/powerpoint/2010/main" val="329932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1DEFD-88DB-FDA8-F120-A41639A17EF7}"/>
              </a:ext>
            </a:extLst>
          </p:cNvPr>
          <p:cNvSpPr>
            <a:spLocks noGrp="1"/>
          </p:cNvSpPr>
          <p:nvPr>
            <p:ph type="sldNum" sz="quarter" idx="10"/>
          </p:nvPr>
        </p:nvSpPr>
        <p:spPr/>
        <p:txBody>
          <a:bodyPr/>
          <a:lstStyle/>
          <a:p>
            <a:pPr>
              <a:defRPr/>
            </a:pPr>
            <a:fld id="{9247B944-357F-4154-9D4A-835AE90620AC}" type="slidenum">
              <a:rPr lang="en-US" altLang="en-US" smtClean="0"/>
              <a:pPr>
                <a:defRPr/>
              </a:pPr>
              <a:t>14</a:t>
            </a:fld>
            <a:endParaRPr lang="en-US" altLang="en-US" dirty="0"/>
          </a:p>
        </p:txBody>
      </p:sp>
      <p:sp>
        <p:nvSpPr>
          <p:cNvPr id="3" name="Rectangle 2">
            <a:extLst>
              <a:ext uri="{FF2B5EF4-FFF2-40B4-BE49-F238E27FC236}">
                <a16:creationId xmlns:a16="http://schemas.microsoft.com/office/drawing/2014/main" id="{5FD14F9A-D2D2-D50A-F40B-A368210D3B2D}"/>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Why Choose R for Data Science?</a:t>
            </a:r>
          </a:p>
        </p:txBody>
      </p:sp>
      <p:sp>
        <p:nvSpPr>
          <p:cNvPr id="4" name="Rectangle 3">
            <a:extLst>
              <a:ext uri="{FF2B5EF4-FFF2-40B4-BE49-F238E27FC236}">
                <a16:creationId xmlns:a16="http://schemas.microsoft.com/office/drawing/2014/main" id="{96FE4AB4-D17A-E0EF-F3E2-D3B2E049D74C}"/>
              </a:ext>
            </a:extLst>
          </p:cNvPr>
          <p:cNvSpPr/>
          <p:nvPr/>
        </p:nvSpPr>
        <p:spPr>
          <a:xfrm>
            <a:off x="457200" y="722055"/>
            <a:ext cx="8229600" cy="5416868"/>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R is an open-source programming language specifically created for statistical computing and graphics.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Since its first launch in 1992, R has been widely adopted in scientific research and academia. Today, it remains one of the most popular analytics tools used in both traditional data analytics and the rapidly-evolving field of business analytics. It ranks 11th and 7th position in the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2"/>
              </a:rPr>
              <a:t>TIOBE</a:t>
            </a:r>
            <a:r>
              <a:rPr lang="en-US" b="0" i="0" dirty="0">
                <a:solidFill>
                  <a:srgbClr val="05192D"/>
                </a:solidFill>
                <a:effectLst/>
                <a:latin typeface="Times New Roman" panose="02020603050405020304" pitchFamily="18" charset="0"/>
                <a:cs typeface="Times New Roman" panose="02020603050405020304" pitchFamily="18" charset="0"/>
              </a:rPr>
              <a:t> Index and the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3"/>
              </a:rPr>
              <a:t>PYPL</a:t>
            </a:r>
            <a:r>
              <a:rPr lang="en-US" b="0" i="0" dirty="0">
                <a:solidFill>
                  <a:srgbClr val="05192D"/>
                </a:solidFill>
                <a:effectLst/>
                <a:latin typeface="Times New Roman" panose="02020603050405020304" pitchFamily="18" charset="0"/>
                <a:cs typeface="Times New Roman" panose="02020603050405020304" pitchFamily="18" charset="0"/>
              </a:rPr>
              <a:t> Index, respectively.</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Designed with statisticians in mind, with R, you can use complex functions within a few lines of code. All kinds of statistical tests and models are readily available and easily used, such as linear modeling, non-linear modeling, classifications, and clustering.</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The extensive possibilities R offers are mostly due to its huge community. It has developed one of the richest collections of data-science-related packages. All of them are available via the Comprehensive R Archive Network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4"/>
              </a:rPr>
              <a:t>CRAN</a:t>
            </a:r>
            <a:r>
              <a:rPr lang="en-US" b="0" i="0" dirty="0">
                <a:solidFill>
                  <a:srgbClr val="05192D"/>
                </a:solidFill>
                <a:effectLst/>
                <a:latin typeface="Times New Roman" panose="02020603050405020304" pitchFamily="18" charset="0"/>
                <a:cs typeface="Times New Roman" panose="02020603050405020304" pitchFamily="18" charset="0"/>
              </a:rPr>
              <a:t>).</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Another feature that makes R particularly remarkable is the power to generate quality reports with support for data visualization and its available frameworks to create interactive web applications. In this sense, R is widely considered the best tool for making beautiful graphs and visualizations.</a:t>
            </a:r>
          </a:p>
        </p:txBody>
      </p:sp>
    </p:spTree>
    <p:extLst>
      <p:ext uri="{BB962C8B-B14F-4D97-AF65-F5344CB8AC3E}">
        <p14:creationId xmlns:p14="http://schemas.microsoft.com/office/powerpoint/2010/main" val="294502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BC847-16FD-945A-2A03-8355118C8EBA}"/>
              </a:ext>
            </a:extLst>
          </p:cNvPr>
          <p:cNvSpPr>
            <a:spLocks noGrp="1"/>
          </p:cNvSpPr>
          <p:nvPr>
            <p:ph type="sldNum" sz="quarter" idx="10"/>
          </p:nvPr>
        </p:nvSpPr>
        <p:spPr/>
        <p:txBody>
          <a:bodyPr/>
          <a:lstStyle/>
          <a:p>
            <a:pPr>
              <a:defRPr/>
            </a:pPr>
            <a:fld id="{9247B944-357F-4154-9D4A-835AE90620AC}" type="slidenum">
              <a:rPr lang="en-US" altLang="en-US" smtClean="0"/>
              <a:pPr>
                <a:defRPr/>
              </a:pPr>
              <a:t>15</a:t>
            </a:fld>
            <a:endParaRPr lang="en-US" altLang="en-US" dirty="0"/>
          </a:p>
        </p:txBody>
      </p:sp>
      <p:sp>
        <p:nvSpPr>
          <p:cNvPr id="3" name="Rectangle 2">
            <a:extLst>
              <a:ext uri="{FF2B5EF4-FFF2-40B4-BE49-F238E27FC236}">
                <a16:creationId xmlns:a16="http://schemas.microsoft.com/office/drawing/2014/main" id="{6988E7CC-D518-C0A0-00CB-E0CBF14A2723}"/>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Key Differences</a:t>
            </a:r>
          </a:p>
        </p:txBody>
      </p:sp>
      <p:sp>
        <p:nvSpPr>
          <p:cNvPr id="4" name="Rectangle 3">
            <a:extLst>
              <a:ext uri="{FF2B5EF4-FFF2-40B4-BE49-F238E27FC236}">
                <a16:creationId xmlns:a16="http://schemas.microsoft.com/office/drawing/2014/main" id="{F81FF37A-9001-17AB-9285-BF64011393BC}"/>
              </a:ext>
            </a:extLst>
          </p:cNvPr>
          <p:cNvSpPr/>
          <p:nvPr/>
        </p:nvSpPr>
        <p:spPr>
          <a:xfrm>
            <a:off x="457200" y="722055"/>
            <a:ext cx="8229600" cy="5555367"/>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lgn="l">
              <a:spcAft>
                <a:spcPts val="600"/>
              </a:spcAft>
            </a:pPr>
            <a:r>
              <a:rPr lang="en-US" sz="2000" b="1" i="0" dirty="0">
                <a:solidFill>
                  <a:srgbClr val="05192D"/>
                </a:solidFill>
                <a:effectLst/>
                <a:latin typeface="Times New Roman" panose="02020603050405020304" pitchFamily="18" charset="0"/>
                <a:cs typeface="Times New Roman" panose="02020603050405020304" pitchFamily="18" charset="0"/>
              </a:rPr>
              <a:t>Purpose</a:t>
            </a:r>
            <a:endParaRPr lang="en-US" b="1" i="0" dirty="0">
              <a:solidFill>
                <a:srgbClr val="05192D"/>
              </a:solidFill>
              <a:effectLst/>
              <a:latin typeface="Times New Roman" panose="02020603050405020304" pitchFamily="18" charset="0"/>
              <a:cs typeface="Times New Roman" panose="02020603050405020304" pitchFamily="18" charset="0"/>
            </a:endParaRP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While Python and R were created with different purposes –Python as a general-purpose programming language and R for statistical analysis–nowadays, both are suitable for any data science task. However, Python is considered a more versatile programming language than R, as it’s also extremely popular in other software domains, such as software development, web development, and gaming.</a:t>
            </a:r>
          </a:p>
          <a:p>
            <a:pPr algn="l">
              <a:spcAft>
                <a:spcPts val="600"/>
              </a:spcAft>
            </a:pPr>
            <a:r>
              <a:rPr lang="en-US" sz="2000" b="1" i="0" dirty="0">
                <a:solidFill>
                  <a:srgbClr val="05192D"/>
                </a:solidFill>
                <a:effectLst/>
                <a:latin typeface="Times New Roman" panose="02020603050405020304" pitchFamily="18" charset="0"/>
                <a:cs typeface="Times New Roman" panose="02020603050405020304" pitchFamily="18" charset="0"/>
              </a:rPr>
              <a:t>Type of Users</a:t>
            </a:r>
            <a:endParaRPr lang="en-US" b="1" i="0" dirty="0">
              <a:solidFill>
                <a:srgbClr val="05192D"/>
              </a:solidFill>
              <a:effectLst/>
              <a:latin typeface="Times New Roman" panose="02020603050405020304" pitchFamily="18" charset="0"/>
              <a:cs typeface="Times New Roman" panose="02020603050405020304" pitchFamily="18" charset="0"/>
            </a:endParaRP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As a general-purpose programming language, Python is the standard go-to choice for software developers breaking into data science. Plus, Python’s focus on productivity makes it a more suitable tool to build complex applications. </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By contrast, R is widely used in academia and certain sectors, such as finance and pharmaceuticals. It is the perfect language for statisticians and researchers with limited programming skills. </a:t>
            </a:r>
          </a:p>
          <a:p>
            <a:pPr algn="l">
              <a:spcAft>
                <a:spcPts val="600"/>
              </a:spcAft>
            </a:pPr>
            <a:r>
              <a:rPr lang="en-US" sz="2000" b="1" i="0" dirty="0">
                <a:solidFill>
                  <a:srgbClr val="05192D"/>
                </a:solidFill>
                <a:effectLst/>
                <a:latin typeface="Times New Roman" panose="02020603050405020304" pitchFamily="18" charset="0"/>
                <a:cs typeface="Times New Roman" panose="02020603050405020304" pitchFamily="18" charset="0"/>
              </a:rPr>
              <a:t>Learning curve</a:t>
            </a:r>
            <a:endParaRPr lang="en-US" b="1" i="0" dirty="0">
              <a:solidFill>
                <a:srgbClr val="05192D"/>
              </a:solidFill>
              <a:effectLst/>
              <a:latin typeface="Times New Roman" panose="02020603050405020304" pitchFamily="18" charset="0"/>
              <a:cs typeface="Times New Roman" panose="02020603050405020304" pitchFamily="18" charset="0"/>
            </a:endParaRP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Python’s intuitive syntax is considered one of the closest programming languages to English. This makes it a very good language for new programmers, with a smooth and linear learning curve. </a:t>
            </a:r>
          </a:p>
        </p:txBody>
      </p:sp>
    </p:spTree>
    <p:extLst>
      <p:ext uri="{BB962C8B-B14F-4D97-AF65-F5344CB8AC3E}">
        <p14:creationId xmlns:p14="http://schemas.microsoft.com/office/powerpoint/2010/main" val="209839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DE4AA-A9D1-957E-92EE-680FD347E372}"/>
              </a:ext>
            </a:extLst>
          </p:cNvPr>
          <p:cNvSpPr>
            <a:spLocks noGrp="1"/>
          </p:cNvSpPr>
          <p:nvPr>
            <p:ph type="sldNum" sz="quarter" idx="10"/>
          </p:nvPr>
        </p:nvSpPr>
        <p:spPr/>
        <p:txBody>
          <a:bodyPr/>
          <a:lstStyle/>
          <a:p>
            <a:pPr>
              <a:defRPr/>
            </a:pPr>
            <a:fld id="{9247B944-357F-4154-9D4A-835AE90620AC}" type="slidenum">
              <a:rPr lang="en-US" altLang="en-US" smtClean="0"/>
              <a:pPr>
                <a:defRPr/>
              </a:pPr>
              <a:t>16</a:t>
            </a:fld>
            <a:endParaRPr lang="en-US" altLang="en-US" dirty="0"/>
          </a:p>
        </p:txBody>
      </p:sp>
      <p:sp>
        <p:nvSpPr>
          <p:cNvPr id="3" name="Rectangle 2">
            <a:extLst>
              <a:ext uri="{FF2B5EF4-FFF2-40B4-BE49-F238E27FC236}">
                <a16:creationId xmlns:a16="http://schemas.microsoft.com/office/drawing/2014/main" id="{EC8DEA97-5FDB-AF8B-8984-6E105ADB3046}"/>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Key Differences</a:t>
            </a:r>
          </a:p>
        </p:txBody>
      </p:sp>
      <p:sp>
        <p:nvSpPr>
          <p:cNvPr id="4" name="Rectangle 3">
            <a:extLst>
              <a:ext uri="{FF2B5EF4-FFF2-40B4-BE49-F238E27FC236}">
                <a16:creationId xmlns:a16="http://schemas.microsoft.com/office/drawing/2014/main" id="{227EC6E4-1B9F-4892-61F7-33E3BD234E48}"/>
              </a:ext>
            </a:extLst>
          </p:cNvPr>
          <p:cNvSpPr/>
          <p:nvPr/>
        </p:nvSpPr>
        <p:spPr>
          <a:xfrm>
            <a:off x="457200" y="750362"/>
            <a:ext cx="8229600" cy="4355038"/>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Although R is designed to run basic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2"/>
              </a:rPr>
              <a:t>data analysis</a:t>
            </a:r>
            <a:r>
              <a:rPr lang="en-US" b="0" i="0" dirty="0">
                <a:solidFill>
                  <a:srgbClr val="05192D"/>
                </a:solidFill>
                <a:effectLst/>
                <a:latin typeface="Times New Roman" panose="02020603050405020304" pitchFamily="18" charset="0"/>
                <a:cs typeface="Times New Roman" panose="02020603050405020304" pitchFamily="18" charset="0"/>
              </a:rPr>
              <a:t> easily and within minutes, things get harder with complex tasks, and it takes more time for R users to master the language. </a:t>
            </a:r>
          </a:p>
          <a:p>
            <a:pPr>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Overall, Python is considered a good language for beginner programmers. R is easier to learn when you start out, but the intricacies of advanced functionalities make it more difficult to develop expertise.</a:t>
            </a:r>
            <a:endParaRPr lang="en-US" b="1" i="0" dirty="0">
              <a:solidFill>
                <a:srgbClr val="05192D"/>
              </a:solidFill>
              <a:effectLst/>
              <a:latin typeface="Studio-Feixen-Sans"/>
            </a:endParaRPr>
          </a:p>
          <a:p>
            <a:pPr algn="l">
              <a:spcAft>
                <a:spcPts val="600"/>
              </a:spcAft>
            </a:pPr>
            <a:r>
              <a:rPr lang="en-US" sz="2000" b="1" i="0" dirty="0">
                <a:solidFill>
                  <a:srgbClr val="05192D"/>
                </a:solidFill>
                <a:effectLst/>
                <a:latin typeface="Times New Roman" panose="02020603050405020304" pitchFamily="18" charset="0"/>
                <a:cs typeface="Times New Roman" panose="02020603050405020304" pitchFamily="18" charset="0"/>
              </a:rPr>
              <a:t>Popularity</a:t>
            </a:r>
            <a:endParaRPr lang="en-US" b="1" i="0" dirty="0">
              <a:solidFill>
                <a:srgbClr val="05192D"/>
              </a:solidFill>
              <a:effectLst/>
              <a:latin typeface="Times New Roman" panose="02020603050405020304" pitchFamily="18" charset="0"/>
              <a:cs typeface="Times New Roman" panose="02020603050405020304" pitchFamily="18" charset="0"/>
            </a:endParaRPr>
          </a:p>
          <a:p>
            <a:pPr algn="l"/>
            <a:r>
              <a:rPr lang="en-US" b="0" i="0" dirty="0">
                <a:solidFill>
                  <a:srgbClr val="05192D"/>
                </a:solidFill>
                <a:effectLst/>
                <a:latin typeface="Times New Roman" panose="02020603050405020304" pitchFamily="18" charset="0"/>
                <a:cs typeface="Times New Roman" panose="02020603050405020304" pitchFamily="18" charset="0"/>
              </a:rPr>
              <a:t>Although new programming languages, like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3"/>
              </a:rPr>
              <a:t>Julia</a:t>
            </a:r>
            <a:r>
              <a:rPr lang="en-US" b="0" i="0" dirty="0">
                <a:solidFill>
                  <a:srgbClr val="05192D"/>
                </a:solidFill>
                <a:effectLst/>
                <a:latin typeface="Times New Roman" panose="02020603050405020304" pitchFamily="18" charset="0"/>
                <a:cs typeface="Times New Roman" panose="02020603050405020304" pitchFamily="18" charset="0"/>
              </a:rPr>
              <a:t>, are recently gaining momentum in data science, Python and R remain the absolute kings in the discipline. </a:t>
            </a:r>
          </a:p>
          <a:p>
            <a:pPr algn="l"/>
            <a:r>
              <a:rPr lang="en-US" b="0" i="0" dirty="0">
                <a:solidFill>
                  <a:srgbClr val="05192D"/>
                </a:solidFill>
                <a:effectLst/>
                <a:latin typeface="Times New Roman" panose="02020603050405020304" pitchFamily="18" charset="0"/>
                <a:cs typeface="Times New Roman" panose="02020603050405020304" pitchFamily="18" charset="0"/>
              </a:rPr>
              <a:t>However, in terms of popularity –always a very slippery concept– the differences are striking. Python has consistently outranked R, especially in recent years. Python ranks first in several programming language popularity indexes. This is due to the widespread use of Python in multiple software domains, including data science. By contrast, R is mostly employed in data science, academia, and certain sectors. </a:t>
            </a:r>
          </a:p>
          <a:p>
            <a:pPr algn="l"/>
            <a:endParaRPr lang="en-US" b="0" i="0" dirty="0">
              <a:solidFill>
                <a:srgbClr val="05192D"/>
              </a:solidFill>
              <a:effectLst/>
              <a:latin typeface="Studio-Feixen-Sans"/>
            </a:endParaRPr>
          </a:p>
        </p:txBody>
      </p:sp>
    </p:spTree>
    <p:extLst>
      <p:ext uri="{BB962C8B-B14F-4D97-AF65-F5344CB8AC3E}">
        <p14:creationId xmlns:p14="http://schemas.microsoft.com/office/powerpoint/2010/main" val="1256740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353BF-00B4-3F1C-662C-11133E954372}"/>
              </a:ext>
            </a:extLst>
          </p:cNvPr>
          <p:cNvSpPr>
            <a:spLocks noGrp="1"/>
          </p:cNvSpPr>
          <p:nvPr>
            <p:ph type="sldNum" sz="quarter" idx="10"/>
          </p:nvPr>
        </p:nvSpPr>
        <p:spPr/>
        <p:txBody>
          <a:bodyPr/>
          <a:lstStyle/>
          <a:p>
            <a:pPr>
              <a:defRPr/>
            </a:pPr>
            <a:fld id="{9247B944-357F-4154-9D4A-835AE90620AC}" type="slidenum">
              <a:rPr lang="en-US" altLang="en-US" smtClean="0"/>
              <a:pPr>
                <a:defRPr/>
              </a:pPr>
              <a:t>17</a:t>
            </a:fld>
            <a:endParaRPr lang="en-US" altLang="en-US" dirty="0"/>
          </a:p>
        </p:txBody>
      </p:sp>
      <p:sp>
        <p:nvSpPr>
          <p:cNvPr id="3" name="TextBox 2">
            <a:extLst>
              <a:ext uri="{FF2B5EF4-FFF2-40B4-BE49-F238E27FC236}">
                <a16:creationId xmlns:a16="http://schemas.microsoft.com/office/drawing/2014/main" id="{C702E6CA-A1BF-E028-F482-6D28195E3691}"/>
              </a:ext>
            </a:extLst>
          </p:cNvPr>
          <p:cNvSpPr txBox="1"/>
          <p:nvPr/>
        </p:nvSpPr>
        <p:spPr>
          <a:xfrm>
            <a:off x="457200" y="723067"/>
            <a:ext cx="8229600" cy="5632311"/>
          </a:xfrm>
          <a:prstGeom prst="rect">
            <a:avLst/>
          </a:prstGeom>
          <a:noFill/>
        </p:spPr>
        <p:txBody>
          <a:bodyPr wrap="square">
            <a:spAutoFit/>
          </a:bodyPr>
          <a:lstStyle/>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Both Python and R have robust and extensive ecosystems of packages and libraries specifically designed for data science. Most packages in Python are hosted in the Python Package Index (</a:t>
            </a:r>
            <a:r>
              <a:rPr lang="en-US" b="1" i="0" u="none" strike="noStrike" dirty="0" err="1">
                <a:solidFill>
                  <a:srgbClr val="0075AD"/>
                </a:solidFill>
                <a:effectLst/>
                <a:latin typeface="Times New Roman" panose="02020603050405020304" pitchFamily="18" charset="0"/>
                <a:cs typeface="Times New Roman" panose="02020603050405020304" pitchFamily="18" charset="0"/>
                <a:hlinkClick r:id="rId2"/>
              </a:rPr>
              <a:t>PyPi</a:t>
            </a:r>
            <a:r>
              <a:rPr lang="en-US" b="0" i="0" dirty="0">
                <a:solidFill>
                  <a:srgbClr val="05192D"/>
                </a:solidFill>
                <a:effectLst/>
                <a:latin typeface="Times New Roman" panose="02020603050405020304" pitchFamily="18" charset="0"/>
                <a:cs typeface="Times New Roman" panose="02020603050405020304" pitchFamily="18" charset="0"/>
              </a:rPr>
              <a:t>), whereas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3"/>
              </a:rPr>
              <a:t>R packages</a:t>
            </a:r>
            <a:r>
              <a:rPr lang="en-US" b="0" i="0" dirty="0">
                <a:solidFill>
                  <a:srgbClr val="05192D"/>
                </a:solidFill>
                <a:effectLst/>
                <a:latin typeface="Times New Roman" panose="02020603050405020304" pitchFamily="18" charset="0"/>
                <a:cs typeface="Times New Roman" panose="02020603050405020304" pitchFamily="18" charset="0"/>
              </a:rPr>
              <a:t> are normally stored in the Comprehensive R Archive Network (</a:t>
            </a: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4"/>
              </a:rPr>
              <a:t>CRAN</a:t>
            </a:r>
            <a:r>
              <a:rPr lang="en-US" b="0" i="0" dirty="0">
                <a:solidFill>
                  <a:srgbClr val="05192D"/>
                </a:solidFill>
                <a:effectLst/>
                <a:latin typeface="Times New Roman" panose="02020603050405020304" pitchFamily="18" charset="0"/>
                <a:cs typeface="Times New Roman" panose="02020603050405020304" pitchFamily="18" charset="0"/>
              </a:rPr>
              <a:t>). Below you can find a list of some of the most popular data science libraries in R and Python.</a:t>
            </a:r>
            <a:endParaRPr lang="en-US" dirty="0">
              <a:solidFill>
                <a:srgbClr val="05192D"/>
              </a:solidFill>
              <a:latin typeface="Times New Roman" panose="02020603050405020304" pitchFamily="18" charset="0"/>
              <a:cs typeface="Times New Roman" panose="02020603050405020304" pitchFamily="18" charset="0"/>
            </a:endParaRPr>
          </a:p>
          <a:p>
            <a:pPr>
              <a:spcAft>
                <a:spcPts val="600"/>
              </a:spcAft>
            </a:pPr>
            <a:r>
              <a:rPr lang="en-SG" sz="2000" b="1" i="0" dirty="0">
                <a:solidFill>
                  <a:srgbClr val="05192D"/>
                </a:solidFill>
                <a:effectLst/>
                <a:latin typeface="Times New Roman" panose="02020603050405020304" pitchFamily="18" charset="0"/>
                <a:cs typeface="Times New Roman" panose="02020603050405020304" pitchFamily="18" charset="0"/>
              </a:rPr>
              <a:t>Python packages:  </a:t>
            </a:r>
            <a:r>
              <a:rPr lang="en-US" b="1" dirty="0" err="1">
                <a:solidFill>
                  <a:srgbClr val="FF0000"/>
                </a:solidFill>
                <a:highlight>
                  <a:srgbClr val="FFFFFF"/>
                </a:highlight>
                <a:latin typeface="Times New Roman" panose="02020603050405020304" pitchFamily="18" charset="0"/>
                <a:cs typeface="Times New Roman" panose="02020603050405020304" pitchFamily="18" charset="0"/>
                <a:hlinkClick r:id="rId5"/>
              </a:rPr>
              <a:t>PySAL</a:t>
            </a:r>
            <a:r>
              <a:rPr lang="en-US" dirty="0">
                <a:highlight>
                  <a:srgbClr val="FFFFFF"/>
                </a:highlight>
                <a:latin typeface="Times New Roman" panose="02020603050405020304" pitchFamily="18" charset="0"/>
                <a:cs typeface="Times New Roman" panose="02020603050405020304" pitchFamily="18" charset="0"/>
              </a:rPr>
              <a:t>: Python Spatial Analysis Library Meta-Package</a:t>
            </a:r>
            <a:r>
              <a:rPr lang="en-US" dirty="0">
                <a:highlight>
                  <a:srgbClr val="FFFFFF"/>
                </a:highlight>
              </a:rPr>
              <a:t> </a:t>
            </a:r>
            <a:endParaRPr lang="en-SG" b="1" i="0" dirty="0">
              <a:solidFill>
                <a:srgbClr val="05192D"/>
              </a:solidFill>
              <a:effectLst/>
              <a:latin typeface="Times New Roman" panose="02020603050405020304" pitchFamily="18" charset="0"/>
              <a:cs typeface="Times New Roman" panose="02020603050405020304" pitchFamily="18" charset="0"/>
            </a:endParaRPr>
          </a:p>
          <a:p>
            <a:pPr marL="265113" indent="-179388" algn="l">
              <a:spcAft>
                <a:spcPts val="300"/>
              </a:spcAft>
              <a:buFont typeface="Arial" panose="020B0604020202020204" pitchFamily="34" charset="0"/>
              <a:buChar char="•"/>
            </a:pPr>
            <a:r>
              <a:rPr lang="en-SG" b="1" i="0" u="none" strike="noStrike" dirty="0">
                <a:solidFill>
                  <a:srgbClr val="0075AD"/>
                </a:solidFill>
                <a:effectLst/>
                <a:latin typeface="Times New Roman" panose="02020603050405020304" pitchFamily="18" charset="0"/>
                <a:cs typeface="Times New Roman" panose="02020603050405020304" pitchFamily="18" charset="0"/>
                <a:hlinkClick r:id="rId6"/>
              </a:rPr>
              <a:t>NumPy</a:t>
            </a:r>
            <a:r>
              <a:rPr lang="en-SG" b="0" i="0" dirty="0">
                <a:solidFill>
                  <a:srgbClr val="05192D"/>
                </a:solidFill>
                <a:effectLst/>
                <a:latin typeface="Times New Roman" panose="02020603050405020304" pitchFamily="18" charset="0"/>
                <a:cs typeface="Times New Roman" panose="02020603050405020304" pitchFamily="18" charset="0"/>
              </a:rPr>
              <a:t>: provides a large collection of functions for scientific computing.</a:t>
            </a:r>
          </a:p>
          <a:p>
            <a:pPr marL="265113" indent="-179388" algn="l">
              <a:spcAft>
                <a:spcPts val="300"/>
              </a:spcAft>
              <a:buFont typeface="Arial" panose="020B0604020202020204" pitchFamily="34" charset="0"/>
              <a:buChar char="•"/>
            </a:pPr>
            <a:r>
              <a:rPr lang="en-SG" b="1" i="0" u="none" strike="noStrike" dirty="0">
                <a:solidFill>
                  <a:srgbClr val="0075AD"/>
                </a:solidFill>
                <a:effectLst/>
                <a:latin typeface="Times New Roman" panose="02020603050405020304" pitchFamily="18" charset="0"/>
                <a:cs typeface="Times New Roman" panose="02020603050405020304" pitchFamily="18" charset="0"/>
                <a:hlinkClick r:id="rId7"/>
              </a:rPr>
              <a:t>Pandas</a:t>
            </a:r>
            <a:r>
              <a:rPr lang="en-SG" b="0" i="0" dirty="0">
                <a:solidFill>
                  <a:srgbClr val="05192D"/>
                </a:solidFill>
                <a:effectLst/>
                <a:latin typeface="Times New Roman" panose="02020603050405020304" pitchFamily="18" charset="0"/>
                <a:cs typeface="Times New Roman" panose="02020603050405020304" pitchFamily="18" charset="0"/>
              </a:rPr>
              <a:t>: perfect for data manipulation.</a:t>
            </a:r>
          </a:p>
          <a:p>
            <a:pPr marL="265113" indent="-179388" algn="l">
              <a:spcAft>
                <a:spcPts val="300"/>
              </a:spcAft>
              <a:buFont typeface="Arial" panose="020B0604020202020204" pitchFamily="34" charset="0"/>
              <a:buChar char="•"/>
            </a:pPr>
            <a:r>
              <a:rPr lang="en-SG" b="1" i="0" u="none" strike="noStrike" dirty="0">
                <a:solidFill>
                  <a:srgbClr val="0075AD"/>
                </a:solidFill>
                <a:effectLst/>
                <a:latin typeface="Times New Roman" panose="02020603050405020304" pitchFamily="18" charset="0"/>
                <a:cs typeface="Times New Roman" panose="02020603050405020304" pitchFamily="18" charset="0"/>
                <a:hlinkClick r:id="rId8"/>
              </a:rPr>
              <a:t>Matplotlib</a:t>
            </a:r>
            <a:r>
              <a:rPr lang="en-SG" b="0" i="0" dirty="0">
                <a:solidFill>
                  <a:srgbClr val="05192D"/>
                </a:solidFill>
                <a:effectLst/>
                <a:latin typeface="Times New Roman" panose="02020603050405020304" pitchFamily="18" charset="0"/>
                <a:cs typeface="Times New Roman" panose="02020603050405020304" pitchFamily="18" charset="0"/>
              </a:rPr>
              <a:t>: the standard library for data visualization.</a:t>
            </a:r>
          </a:p>
          <a:p>
            <a:pPr marL="265113" indent="-179388" algn="l">
              <a:spcAft>
                <a:spcPts val="300"/>
              </a:spcAft>
              <a:buFont typeface="Arial" panose="020B0604020202020204" pitchFamily="34" charset="0"/>
              <a:buChar char="•"/>
            </a:pPr>
            <a:r>
              <a:rPr lang="en-SG" b="1" i="0" u="none" strike="noStrike" dirty="0">
                <a:solidFill>
                  <a:srgbClr val="0075AD"/>
                </a:solidFill>
                <a:effectLst/>
                <a:latin typeface="Times New Roman" panose="02020603050405020304" pitchFamily="18" charset="0"/>
                <a:cs typeface="Times New Roman" panose="02020603050405020304" pitchFamily="18" charset="0"/>
                <a:hlinkClick r:id="rId9"/>
              </a:rPr>
              <a:t>Scikit-learn</a:t>
            </a:r>
            <a:r>
              <a:rPr lang="en-SG" b="0" i="0" dirty="0">
                <a:solidFill>
                  <a:srgbClr val="05192D"/>
                </a:solidFill>
                <a:effectLst/>
                <a:latin typeface="Times New Roman" panose="02020603050405020304" pitchFamily="18" charset="0"/>
                <a:cs typeface="Times New Roman" panose="02020603050405020304" pitchFamily="18" charset="0"/>
              </a:rPr>
              <a:t>: is a library in Python that provides many machine learning algorithms.</a:t>
            </a:r>
          </a:p>
          <a:p>
            <a:pPr marL="265113" indent="-179388" algn="l">
              <a:spcAft>
                <a:spcPts val="1200"/>
              </a:spcAft>
              <a:buFont typeface="Arial" panose="020B0604020202020204" pitchFamily="34" charset="0"/>
              <a:buChar char="•"/>
            </a:pPr>
            <a:r>
              <a:rPr lang="en-SG" b="1" i="0" u="none" strike="noStrike" dirty="0">
                <a:solidFill>
                  <a:srgbClr val="0075AD"/>
                </a:solidFill>
                <a:effectLst/>
                <a:latin typeface="Times New Roman" panose="02020603050405020304" pitchFamily="18" charset="0"/>
                <a:cs typeface="Times New Roman" panose="02020603050405020304" pitchFamily="18" charset="0"/>
                <a:hlinkClick r:id="rId10"/>
              </a:rPr>
              <a:t>TensorFlow</a:t>
            </a:r>
            <a:r>
              <a:rPr lang="en-SG" b="0" i="0" dirty="0">
                <a:solidFill>
                  <a:srgbClr val="05192D"/>
                </a:solidFill>
                <a:effectLst/>
                <a:latin typeface="Times New Roman" panose="02020603050405020304" pitchFamily="18" charset="0"/>
                <a:cs typeface="Times New Roman" panose="02020603050405020304" pitchFamily="18" charset="0"/>
              </a:rPr>
              <a:t>: a widely used framework for deep learning.</a:t>
            </a:r>
            <a:endParaRPr lang="en-US" b="0" i="0" dirty="0">
              <a:solidFill>
                <a:srgbClr val="05192D"/>
              </a:solidFill>
              <a:effectLst/>
              <a:latin typeface="Times New Roman" panose="02020603050405020304" pitchFamily="18" charset="0"/>
              <a:cs typeface="Times New Roman" panose="02020603050405020304" pitchFamily="18" charset="0"/>
            </a:endParaRPr>
          </a:p>
          <a:p>
            <a:pPr algn="l">
              <a:spcAft>
                <a:spcPts val="600"/>
              </a:spcAft>
            </a:pPr>
            <a:r>
              <a:rPr lang="en-US" sz="2000" b="1" i="0" dirty="0">
                <a:solidFill>
                  <a:srgbClr val="05192D"/>
                </a:solidFill>
                <a:effectLst/>
                <a:latin typeface="Times New Roman" panose="02020603050405020304" pitchFamily="18" charset="0"/>
                <a:cs typeface="Times New Roman" panose="02020603050405020304" pitchFamily="18" charset="0"/>
              </a:rPr>
              <a:t>R packages:</a:t>
            </a:r>
            <a:endParaRPr lang="en-US" b="1" i="0" dirty="0">
              <a:solidFill>
                <a:srgbClr val="05192D"/>
              </a:solidFill>
              <a:effectLst/>
              <a:latin typeface="Times New Roman" panose="02020603050405020304" pitchFamily="18" charset="0"/>
              <a:cs typeface="Times New Roman" panose="02020603050405020304" pitchFamily="18" charset="0"/>
            </a:endParaRPr>
          </a:p>
          <a:p>
            <a:pPr marL="265113" indent="-179388" algn="l">
              <a:spcAft>
                <a:spcPts val="300"/>
              </a:spcAft>
              <a:buFont typeface="Arial" panose="020B0604020202020204" pitchFamily="34" charset="0"/>
              <a:buChar char="•"/>
            </a:pPr>
            <a:r>
              <a:rPr lang="en-US" b="1" i="0" u="none" strike="noStrike" dirty="0" err="1">
                <a:solidFill>
                  <a:srgbClr val="0075AD"/>
                </a:solidFill>
                <a:effectLst/>
                <a:latin typeface="Times New Roman" panose="02020603050405020304" pitchFamily="18" charset="0"/>
                <a:cs typeface="Times New Roman" panose="02020603050405020304" pitchFamily="18" charset="0"/>
                <a:hlinkClick r:id="rId11"/>
              </a:rPr>
              <a:t>dplyr</a:t>
            </a:r>
            <a:r>
              <a:rPr lang="en-US" b="0" i="0" dirty="0">
                <a:solidFill>
                  <a:srgbClr val="05192D"/>
                </a:solidFill>
                <a:effectLst/>
                <a:latin typeface="Times New Roman" panose="02020603050405020304" pitchFamily="18" charset="0"/>
                <a:cs typeface="Times New Roman" panose="02020603050405020304" pitchFamily="18" charset="0"/>
              </a:rPr>
              <a:t>: It is a data manipulation library for R.</a:t>
            </a:r>
          </a:p>
          <a:p>
            <a:pPr marL="265113" indent="-179388" algn="l">
              <a:spcAft>
                <a:spcPts val="300"/>
              </a:spcAft>
              <a:buFont typeface="Arial" panose="020B0604020202020204" pitchFamily="34" charset="0"/>
              <a:buChar char="•"/>
            </a:pPr>
            <a:r>
              <a:rPr lang="en-US" b="1" i="0" u="none" strike="noStrike" dirty="0" err="1">
                <a:solidFill>
                  <a:srgbClr val="0075AD"/>
                </a:solidFill>
                <a:effectLst/>
                <a:latin typeface="Times New Roman" panose="02020603050405020304" pitchFamily="18" charset="0"/>
                <a:cs typeface="Times New Roman" panose="02020603050405020304" pitchFamily="18" charset="0"/>
                <a:hlinkClick r:id="rId12"/>
              </a:rPr>
              <a:t>tidyr</a:t>
            </a:r>
            <a:r>
              <a:rPr lang="en-US" b="0" i="0" dirty="0">
                <a:solidFill>
                  <a:srgbClr val="05192D"/>
                </a:solidFill>
                <a:effectLst/>
                <a:latin typeface="Times New Roman" panose="02020603050405020304" pitchFamily="18" charset="0"/>
                <a:cs typeface="Times New Roman" panose="02020603050405020304" pitchFamily="18" charset="0"/>
              </a:rPr>
              <a:t>: a great package that will help you get your data clean and tidy. </a:t>
            </a:r>
          </a:p>
          <a:p>
            <a:pPr marL="265113" indent="-179388" algn="l">
              <a:spcAft>
                <a:spcPts val="300"/>
              </a:spcAft>
              <a:buFont typeface="Arial" panose="020B0604020202020204" pitchFamily="34" charset="0"/>
              <a:buChar char="•"/>
            </a:pP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13"/>
              </a:rPr>
              <a:t>ggplot2</a:t>
            </a:r>
            <a:r>
              <a:rPr lang="en-US" b="0" i="0" dirty="0">
                <a:solidFill>
                  <a:srgbClr val="05192D"/>
                </a:solidFill>
                <a:effectLst/>
                <a:latin typeface="Times New Roman" panose="02020603050405020304" pitchFamily="18" charset="0"/>
                <a:cs typeface="Times New Roman" panose="02020603050405020304" pitchFamily="18" charset="0"/>
              </a:rPr>
              <a:t>: the perfect library for visualizing data.</a:t>
            </a:r>
          </a:p>
          <a:p>
            <a:pPr marL="265113" indent="-179388" algn="l">
              <a:spcAft>
                <a:spcPts val="300"/>
              </a:spcAft>
              <a:buFont typeface="Arial" panose="020B0604020202020204" pitchFamily="34" charset="0"/>
              <a:buChar char="•"/>
            </a:pP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14"/>
              </a:rPr>
              <a:t>Shiny</a:t>
            </a:r>
            <a:r>
              <a:rPr lang="en-US" b="0" i="0" dirty="0">
                <a:solidFill>
                  <a:srgbClr val="05192D"/>
                </a:solidFill>
                <a:effectLst/>
                <a:latin typeface="Times New Roman" panose="02020603050405020304" pitchFamily="18" charset="0"/>
                <a:cs typeface="Times New Roman" panose="02020603050405020304" pitchFamily="18" charset="0"/>
              </a:rPr>
              <a:t>: It is the ideal tool for creating interactive web apps directly from R.</a:t>
            </a:r>
          </a:p>
          <a:p>
            <a:pPr marL="265113" indent="-179388" algn="l">
              <a:spcAft>
                <a:spcPts val="300"/>
              </a:spcAft>
              <a:buFont typeface="Arial" panose="020B0604020202020204" pitchFamily="34" charset="0"/>
              <a:buChar char="•"/>
            </a:pPr>
            <a:r>
              <a:rPr lang="en-US" b="1" i="0" u="none" strike="noStrike" dirty="0">
                <a:solidFill>
                  <a:srgbClr val="0075AD"/>
                </a:solidFill>
                <a:effectLst/>
                <a:latin typeface="Times New Roman" panose="02020603050405020304" pitchFamily="18" charset="0"/>
                <a:cs typeface="Times New Roman" panose="02020603050405020304" pitchFamily="18" charset="0"/>
                <a:hlinkClick r:id="rId15"/>
              </a:rPr>
              <a:t>Caret</a:t>
            </a:r>
            <a:r>
              <a:rPr lang="en-US" b="0" i="0" dirty="0">
                <a:solidFill>
                  <a:srgbClr val="05192D"/>
                </a:solidFill>
                <a:effectLst/>
                <a:latin typeface="Times New Roman" panose="02020603050405020304" pitchFamily="18" charset="0"/>
                <a:cs typeface="Times New Roman" panose="02020603050405020304" pitchFamily="18" charset="0"/>
              </a:rPr>
              <a:t>: one of the most important libraries for machine learning in R. </a:t>
            </a:r>
          </a:p>
        </p:txBody>
      </p:sp>
      <p:sp>
        <p:nvSpPr>
          <p:cNvPr id="5" name="Rectangle 2">
            <a:extLst>
              <a:ext uri="{FF2B5EF4-FFF2-40B4-BE49-F238E27FC236}">
                <a16:creationId xmlns:a16="http://schemas.microsoft.com/office/drawing/2014/main" id="{E9962210-D792-E721-C87E-B44579FEA0B5}"/>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Common Libraries: Python vs R</a:t>
            </a:r>
          </a:p>
        </p:txBody>
      </p:sp>
    </p:spTree>
    <p:extLst>
      <p:ext uri="{BB962C8B-B14F-4D97-AF65-F5344CB8AC3E}">
        <p14:creationId xmlns:p14="http://schemas.microsoft.com/office/powerpoint/2010/main" val="240634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E06EE1-F483-5B62-4046-8CC982560839}"/>
              </a:ext>
            </a:extLst>
          </p:cNvPr>
          <p:cNvSpPr>
            <a:spLocks noGrp="1"/>
          </p:cNvSpPr>
          <p:nvPr>
            <p:ph type="sldNum" sz="quarter" idx="10"/>
          </p:nvPr>
        </p:nvSpPr>
        <p:spPr/>
        <p:txBody>
          <a:bodyPr/>
          <a:lstStyle/>
          <a:p>
            <a:pPr>
              <a:defRPr/>
            </a:pPr>
            <a:fld id="{9247B944-357F-4154-9D4A-835AE90620AC}" type="slidenum">
              <a:rPr lang="en-US" altLang="en-US" smtClean="0"/>
              <a:pPr>
                <a:defRPr/>
              </a:pPr>
              <a:t>18</a:t>
            </a:fld>
            <a:endParaRPr lang="en-US" altLang="en-US" dirty="0"/>
          </a:p>
        </p:txBody>
      </p:sp>
      <p:sp>
        <p:nvSpPr>
          <p:cNvPr id="5" name="TextBox 4">
            <a:extLst>
              <a:ext uri="{FF2B5EF4-FFF2-40B4-BE49-F238E27FC236}">
                <a16:creationId xmlns:a16="http://schemas.microsoft.com/office/drawing/2014/main" id="{C4922E48-38D7-EEB5-48C0-D934B43600A3}"/>
              </a:ext>
            </a:extLst>
          </p:cNvPr>
          <p:cNvSpPr txBox="1"/>
          <p:nvPr/>
        </p:nvSpPr>
        <p:spPr>
          <a:xfrm>
            <a:off x="457200" y="785098"/>
            <a:ext cx="8229600" cy="2616101"/>
          </a:xfrm>
          <a:prstGeom prst="rect">
            <a:avLst/>
          </a:prstGeom>
          <a:noFill/>
        </p:spPr>
        <p:txBody>
          <a:bodyPr wrap="square">
            <a:spAutoFit/>
          </a:bodyPr>
          <a:lstStyle/>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An </a:t>
            </a:r>
            <a:r>
              <a:rPr lang="en-US" b="1" i="0" dirty="0">
                <a:solidFill>
                  <a:srgbClr val="0F6D83"/>
                </a:solidFill>
                <a:effectLst/>
                <a:latin typeface="Times New Roman" panose="02020603050405020304" pitchFamily="18" charset="0"/>
                <a:cs typeface="Times New Roman" panose="02020603050405020304" pitchFamily="18" charset="0"/>
              </a:rPr>
              <a:t>IDE</a:t>
            </a:r>
            <a:r>
              <a:rPr lang="en-US" b="0" i="0" dirty="0">
                <a:solidFill>
                  <a:srgbClr val="05192D"/>
                </a:solidFill>
                <a:effectLst/>
                <a:latin typeface="Times New Roman" panose="02020603050405020304" pitchFamily="18" charset="0"/>
                <a:cs typeface="Times New Roman" panose="02020603050405020304" pitchFamily="18" charset="0"/>
              </a:rPr>
              <a:t>, or </a:t>
            </a:r>
            <a:r>
              <a:rPr lang="en-US" b="1" i="0" dirty="0">
                <a:solidFill>
                  <a:srgbClr val="0F6D83"/>
                </a:solidFill>
                <a:effectLst/>
                <a:latin typeface="Times New Roman" panose="02020603050405020304" pitchFamily="18" charset="0"/>
                <a:cs typeface="Times New Roman" panose="02020603050405020304" pitchFamily="18" charset="0"/>
              </a:rPr>
              <a:t>Integrated Development Environment</a:t>
            </a:r>
            <a:r>
              <a:rPr lang="en-US" b="0" i="0" dirty="0">
                <a:solidFill>
                  <a:srgbClr val="05192D"/>
                </a:solidFill>
                <a:effectLst/>
                <a:latin typeface="Times New Roman" panose="02020603050405020304" pitchFamily="18" charset="0"/>
                <a:cs typeface="Times New Roman" panose="02020603050405020304" pitchFamily="18" charset="0"/>
              </a:rPr>
              <a:t>, enables programmers to consolidate the different aspects of writing a computer program. They are powerful interfaces with integrated capabilities that allow developers to write code more efficiently.</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In Python, the most popular IDEs in data science are </a:t>
            </a:r>
            <a:r>
              <a:rPr lang="en-US" b="1" i="0" dirty="0" err="1">
                <a:solidFill>
                  <a:srgbClr val="0F6D83"/>
                </a:solidFill>
                <a:effectLst/>
                <a:latin typeface="Times New Roman" panose="02020603050405020304" pitchFamily="18" charset="0"/>
                <a:cs typeface="Times New Roman" panose="02020603050405020304" pitchFamily="18" charset="0"/>
              </a:rPr>
              <a:t>Jupyter</a:t>
            </a:r>
            <a:r>
              <a:rPr lang="en-US" b="1" i="0" dirty="0">
                <a:solidFill>
                  <a:srgbClr val="0F6D83"/>
                </a:solidFill>
                <a:effectLst/>
                <a:latin typeface="Times New Roman" panose="02020603050405020304" pitchFamily="18" charset="0"/>
                <a:cs typeface="Times New Roman" panose="02020603050405020304" pitchFamily="18" charset="0"/>
              </a:rPr>
              <a:t> Notebooks</a:t>
            </a:r>
            <a:r>
              <a:rPr lang="en-US" b="0" i="0" dirty="0">
                <a:solidFill>
                  <a:srgbClr val="05192D"/>
                </a:solidFill>
                <a:effectLst/>
                <a:latin typeface="Times New Roman" panose="02020603050405020304" pitchFamily="18" charset="0"/>
                <a:cs typeface="Times New Roman" panose="02020603050405020304" pitchFamily="18" charset="0"/>
              </a:rPr>
              <a:t> and its modern version, </a:t>
            </a:r>
            <a:r>
              <a:rPr lang="en-US" b="1" i="0" dirty="0" err="1">
                <a:solidFill>
                  <a:srgbClr val="0F6D83"/>
                </a:solidFill>
                <a:effectLst/>
                <a:latin typeface="Times New Roman" panose="02020603050405020304" pitchFamily="18" charset="0"/>
                <a:cs typeface="Times New Roman" panose="02020603050405020304" pitchFamily="18" charset="0"/>
              </a:rPr>
              <a:t>JupyterLab</a:t>
            </a:r>
            <a:r>
              <a:rPr lang="en-US" b="0" i="0" dirty="0">
                <a:solidFill>
                  <a:srgbClr val="05192D"/>
                </a:solidFill>
                <a:effectLst/>
                <a:latin typeface="Times New Roman" panose="02020603050405020304" pitchFamily="18" charset="0"/>
                <a:cs typeface="Times New Roman" panose="02020603050405020304" pitchFamily="18" charset="0"/>
              </a:rPr>
              <a:t>, as well as </a:t>
            </a:r>
            <a:r>
              <a:rPr lang="en-US" b="1" i="0" dirty="0">
                <a:solidFill>
                  <a:srgbClr val="0F6D83"/>
                </a:solidFill>
                <a:effectLst/>
                <a:latin typeface="Times New Roman" panose="02020603050405020304" pitchFamily="18" charset="0"/>
                <a:cs typeface="Times New Roman" panose="02020603050405020304" pitchFamily="18" charset="0"/>
              </a:rPr>
              <a:t>Spyder</a:t>
            </a:r>
            <a:r>
              <a:rPr lang="en-US" b="0" i="0" dirty="0">
                <a:solidFill>
                  <a:srgbClr val="05192D"/>
                </a:solidFill>
                <a:effectLst/>
                <a:latin typeface="Times New Roman" panose="02020603050405020304" pitchFamily="18" charset="0"/>
                <a:cs typeface="Times New Roman" panose="02020603050405020304" pitchFamily="18" charset="0"/>
              </a:rPr>
              <a:t>.</a:t>
            </a:r>
          </a:p>
          <a:p>
            <a:pPr algn="l">
              <a:spcAft>
                <a:spcPts val="1200"/>
              </a:spcAft>
            </a:pPr>
            <a:r>
              <a:rPr lang="en-US" b="0" i="0" dirty="0">
                <a:solidFill>
                  <a:srgbClr val="05192D"/>
                </a:solidFill>
                <a:effectLst/>
                <a:latin typeface="Times New Roman" panose="02020603050405020304" pitchFamily="18" charset="0"/>
                <a:cs typeface="Times New Roman" panose="02020603050405020304" pitchFamily="18" charset="0"/>
              </a:rPr>
              <a:t>As for R, the most commonly used IDE is </a:t>
            </a:r>
            <a:r>
              <a:rPr lang="en-US" b="1" i="0" dirty="0">
                <a:solidFill>
                  <a:srgbClr val="0F6D83"/>
                </a:solidFill>
                <a:effectLst/>
                <a:latin typeface="Times New Roman" panose="02020603050405020304" pitchFamily="18" charset="0"/>
                <a:cs typeface="Times New Roman" panose="02020603050405020304" pitchFamily="18" charset="0"/>
              </a:rPr>
              <a:t>RStudio</a:t>
            </a:r>
            <a:r>
              <a:rPr lang="en-US" b="0" i="0" dirty="0">
                <a:solidFill>
                  <a:srgbClr val="05192D"/>
                </a:solidFill>
                <a:effectLst/>
                <a:latin typeface="Times New Roman" panose="02020603050405020304" pitchFamily="18" charset="0"/>
                <a:cs typeface="Times New Roman" panose="02020603050405020304" pitchFamily="18" charset="0"/>
              </a:rPr>
              <a:t>. Its interface is organized so that the user can view graphs, data tables, R code, and output all at the same time.</a:t>
            </a:r>
          </a:p>
        </p:txBody>
      </p:sp>
      <p:sp>
        <p:nvSpPr>
          <p:cNvPr id="6" name="Rectangle 2">
            <a:extLst>
              <a:ext uri="{FF2B5EF4-FFF2-40B4-BE49-F238E27FC236}">
                <a16:creationId xmlns:a16="http://schemas.microsoft.com/office/drawing/2014/main" id="{D01D4CF4-C5A7-2BA5-B6F2-24334441CDE4}"/>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Common IDEs: Python vs R</a:t>
            </a:r>
          </a:p>
        </p:txBody>
      </p:sp>
      <p:sp>
        <p:nvSpPr>
          <p:cNvPr id="3" name="TextBox 2">
            <a:extLst>
              <a:ext uri="{FF2B5EF4-FFF2-40B4-BE49-F238E27FC236}">
                <a16:creationId xmlns:a16="http://schemas.microsoft.com/office/drawing/2014/main" id="{A17D37EE-E31C-216B-4D35-2A142BD2F921}"/>
              </a:ext>
            </a:extLst>
          </p:cNvPr>
          <p:cNvSpPr txBox="1"/>
          <p:nvPr/>
        </p:nvSpPr>
        <p:spPr>
          <a:xfrm>
            <a:off x="533400" y="3932872"/>
            <a:ext cx="8229600"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spcAft>
                <a:spcPts val="1200"/>
              </a:spcAft>
            </a:pPr>
            <a:r>
              <a:rPr lang="en-US" sz="2000" b="1" i="0" dirty="0">
                <a:solidFill>
                  <a:srgbClr val="05192D"/>
                </a:solidFill>
                <a:effectLst/>
                <a:latin typeface="Times New Roman" panose="02020603050405020304" pitchFamily="18" charset="0"/>
                <a:cs typeface="Times New Roman" panose="02020603050405020304" pitchFamily="18" charset="0"/>
              </a:rPr>
              <a:t>Python and Stata:</a:t>
            </a:r>
          </a:p>
          <a:p>
            <a:pPr algn="l">
              <a:spcAft>
                <a:spcPts val="1200"/>
              </a:spcAft>
            </a:pPr>
            <a:r>
              <a:rPr lang="en-US" sz="2000" b="1" dirty="0" err="1">
                <a:solidFill>
                  <a:srgbClr val="05192D"/>
                </a:solidFill>
                <a:latin typeface="Times New Roman" panose="02020603050405020304" pitchFamily="18" charset="0"/>
                <a:cs typeface="Times New Roman" panose="02020603050405020304" pitchFamily="18" charset="0"/>
              </a:rPr>
              <a:t>PyStata</a:t>
            </a:r>
            <a:r>
              <a:rPr lang="en-US" sz="2000" b="1" dirty="0">
                <a:solidFill>
                  <a:srgbClr val="05192D"/>
                </a:solidFill>
                <a:latin typeface="Times New Roman" panose="02020603050405020304" pitchFamily="18" charset="0"/>
                <a:cs typeface="Times New Roman" panose="02020603050405020304" pitchFamily="18" charset="0"/>
              </a:rPr>
              <a:t>: </a:t>
            </a:r>
            <a:r>
              <a:rPr lang="en-US" sz="2000" b="0" i="0" dirty="0">
                <a:solidFill>
                  <a:schemeClr val="tx1"/>
                </a:solidFill>
                <a:effectLst/>
                <a:latin typeface="Times New Roman" panose="02020603050405020304" pitchFamily="18" charset="0"/>
                <a:cs typeface="Times New Roman" panose="02020603050405020304" pitchFamily="18" charset="0"/>
              </a:rPr>
              <a:t>allows you to invoke Stata directly from any standalone Python environment and to call Python directly from Stata, thus, greatly expanding Stata's Python integration features.</a:t>
            </a:r>
            <a:endParaRPr lang="en-US" b="1"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178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D260FF-AC4A-A5FF-520D-268AAB1E3DE5}"/>
              </a:ext>
            </a:extLst>
          </p:cNvPr>
          <p:cNvSpPr>
            <a:spLocks noGrp="1"/>
          </p:cNvSpPr>
          <p:nvPr>
            <p:ph type="sldNum" sz="quarter" idx="10"/>
          </p:nvPr>
        </p:nvSpPr>
        <p:spPr/>
        <p:txBody>
          <a:bodyPr/>
          <a:lstStyle/>
          <a:p>
            <a:pPr>
              <a:defRPr/>
            </a:pPr>
            <a:fld id="{9247B944-357F-4154-9D4A-835AE90620AC}" type="slidenum">
              <a:rPr lang="en-US" altLang="en-US" smtClean="0"/>
              <a:pPr>
                <a:defRPr/>
              </a:pPr>
              <a:t>19</a:t>
            </a:fld>
            <a:endParaRPr lang="en-US" altLang="en-US" dirty="0"/>
          </a:p>
        </p:txBody>
      </p:sp>
      <p:sp>
        <p:nvSpPr>
          <p:cNvPr id="3" name="Rectangle 2">
            <a:extLst>
              <a:ext uri="{FF2B5EF4-FFF2-40B4-BE49-F238E27FC236}">
                <a16:creationId xmlns:a16="http://schemas.microsoft.com/office/drawing/2014/main" id="{F90A9EFE-93E4-9ED4-7861-BDBE5FB60740}"/>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A Table Comparison</a:t>
            </a:r>
          </a:p>
        </p:txBody>
      </p:sp>
      <p:graphicFrame>
        <p:nvGraphicFramePr>
          <p:cNvPr id="4" name="Table 3">
            <a:extLst>
              <a:ext uri="{FF2B5EF4-FFF2-40B4-BE49-F238E27FC236}">
                <a16:creationId xmlns:a16="http://schemas.microsoft.com/office/drawing/2014/main" id="{916C1BAD-66C2-5B19-5156-847DA794D70F}"/>
              </a:ext>
            </a:extLst>
          </p:cNvPr>
          <p:cNvGraphicFramePr>
            <a:graphicFrameLocks noGrp="1"/>
          </p:cNvGraphicFramePr>
          <p:nvPr>
            <p:extLst>
              <p:ext uri="{D42A27DB-BD31-4B8C-83A1-F6EECF244321}">
                <p14:modId xmlns:p14="http://schemas.microsoft.com/office/powerpoint/2010/main" val="1238021025"/>
              </p:ext>
            </p:extLst>
          </p:nvPr>
        </p:nvGraphicFramePr>
        <p:xfrm>
          <a:off x="457200" y="762000"/>
          <a:ext cx="8153400" cy="5541120"/>
        </p:xfrm>
        <a:graphic>
          <a:graphicData uri="http://schemas.openxmlformats.org/drawingml/2006/table">
            <a:tbl>
              <a:tblPr/>
              <a:tblGrid>
                <a:gridCol w="1752600">
                  <a:extLst>
                    <a:ext uri="{9D8B030D-6E8A-4147-A177-3AD203B41FA5}">
                      <a16:colId xmlns:a16="http://schemas.microsoft.com/office/drawing/2014/main" val="2589631811"/>
                    </a:ext>
                  </a:extLst>
                </a:gridCol>
                <a:gridCol w="3429000">
                  <a:extLst>
                    <a:ext uri="{9D8B030D-6E8A-4147-A177-3AD203B41FA5}">
                      <a16:colId xmlns:a16="http://schemas.microsoft.com/office/drawing/2014/main" val="1477970416"/>
                    </a:ext>
                  </a:extLst>
                </a:gridCol>
                <a:gridCol w="2971800">
                  <a:extLst>
                    <a:ext uri="{9D8B030D-6E8A-4147-A177-3AD203B41FA5}">
                      <a16:colId xmlns:a16="http://schemas.microsoft.com/office/drawing/2014/main" val="85190160"/>
                    </a:ext>
                  </a:extLst>
                </a:gridCol>
              </a:tblGrid>
              <a:tr h="0">
                <a:tc>
                  <a:txBody>
                    <a:bodyPr/>
                    <a:lstStyle/>
                    <a:p>
                      <a:pPr>
                        <a:spcAft>
                          <a:spcPts val="0"/>
                        </a:spcAft>
                      </a:pPr>
                      <a:r>
                        <a:rPr lang="en-SG" sz="1600" b="1" dirty="0">
                          <a:effectLst/>
                          <a:latin typeface="Times New Roman" panose="02020603050405020304" pitchFamily="18" charset="0"/>
                          <a:cs typeface="Times New Roman" panose="02020603050405020304" pitchFamily="18" charset="0"/>
                        </a:rPr>
                        <a:t>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tc>
                  <a:txBody>
                    <a:bodyPr/>
                    <a:lstStyle/>
                    <a:p>
                      <a:pPr>
                        <a:spcAft>
                          <a:spcPts val="0"/>
                        </a:spcAft>
                      </a:pPr>
                      <a:r>
                        <a:rPr lang="en-SG" sz="1600" b="1">
                          <a:effectLst/>
                          <a:latin typeface="Times New Roman" panose="02020603050405020304" pitchFamily="18" charset="0"/>
                          <a:cs typeface="Times New Roman" panose="02020603050405020304" pitchFamily="18" charset="0"/>
                        </a:rPr>
                        <a:t>R</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tc>
                  <a:txBody>
                    <a:bodyPr/>
                    <a:lstStyle/>
                    <a:p>
                      <a:pPr>
                        <a:spcAft>
                          <a:spcPts val="0"/>
                        </a:spcAft>
                      </a:pPr>
                      <a:r>
                        <a:rPr lang="en-SG" sz="1600" b="1">
                          <a:effectLst/>
                          <a:latin typeface="Times New Roman" panose="02020603050405020304" pitchFamily="18" charset="0"/>
                          <a:cs typeface="Times New Roman" panose="02020603050405020304" pitchFamily="18" charset="0"/>
                        </a:rPr>
                        <a:t>Python</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extLst>
                  <a:ext uri="{0D108BD9-81ED-4DB2-BD59-A6C34878D82A}">
                    <a16:rowId xmlns:a16="http://schemas.microsoft.com/office/drawing/2014/main" val="1494187984"/>
                  </a:ext>
                </a:extLst>
              </a:tr>
              <a:tr h="499798">
                <a:tc>
                  <a:txBody>
                    <a:bodyPr/>
                    <a:lstStyle/>
                    <a:p>
                      <a:pPr>
                        <a:spcAft>
                          <a:spcPts val="0"/>
                        </a:spcAft>
                      </a:pPr>
                      <a:r>
                        <a:rPr lang="en-SG" sz="1600" dirty="0">
                          <a:effectLst/>
                          <a:latin typeface="Times New Roman" panose="02020603050405020304" pitchFamily="18" charset="0"/>
                          <a:cs typeface="Times New Roman" panose="02020603050405020304" pitchFamily="18" charset="0"/>
                        </a:rPr>
                        <a:t>Purpose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a:effectLst/>
                          <a:latin typeface="Times New Roman" panose="02020603050405020304" pitchFamily="18" charset="0"/>
                          <a:cs typeface="Times New Roman" panose="02020603050405020304" pitchFamily="18" charset="0"/>
                        </a:rPr>
                        <a:t>Very popular in academia and research, finance and data science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Well-suited for many programming domains, including data science, web development, software development, and gaming</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3825240711"/>
                  </a:ext>
                </a:extLst>
              </a:tr>
              <a:tr h="0">
                <a:tc>
                  <a:txBody>
                    <a:bodyPr/>
                    <a:lstStyle/>
                    <a:p>
                      <a:pPr>
                        <a:spcAft>
                          <a:spcPts val="0"/>
                        </a:spcAft>
                      </a:pPr>
                      <a:r>
                        <a:rPr lang="en-SG" sz="1600" dirty="0">
                          <a:effectLst/>
                          <a:latin typeface="Times New Roman" panose="02020603050405020304" pitchFamily="18" charset="0"/>
                          <a:cs typeface="Times New Roman" panose="02020603050405020304" pitchFamily="18" charset="0"/>
                        </a:rPr>
                        <a:t>First Release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a:effectLst/>
                          <a:latin typeface="Times New Roman" panose="02020603050405020304" pitchFamily="18" charset="0"/>
                          <a:cs typeface="Times New Roman" panose="02020603050405020304" pitchFamily="18" charset="0"/>
                        </a:rPr>
                        <a:t>1993</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dirty="0">
                          <a:effectLst/>
                          <a:latin typeface="Times New Roman" panose="02020603050405020304" pitchFamily="18" charset="0"/>
                          <a:cs typeface="Times New Roman" panose="02020603050405020304" pitchFamily="18" charset="0"/>
                        </a:rPr>
                        <a:t>1991</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2863533946"/>
                  </a:ext>
                </a:extLst>
              </a:tr>
              <a:tr h="181343">
                <a:tc>
                  <a:txBody>
                    <a:bodyPr/>
                    <a:lstStyle/>
                    <a:p>
                      <a:pPr>
                        <a:spcAft>
                          <a:spcPts val="0"/>
                        </a:spcAft>
                      </a:pPr>
                      <a:r>
                        <a:rPr lang="en-SG" sz="1600">
                          <a:effectLst/>
                          <a:latin typeface="Times New Roman" panose="02020603050405020304" pitchFamily="18" charset="0"/>
                          <a:cs typeface="Times New Roman" panose="02020603050405020304" pitchFamily="18" charset="0"/>
                        </a:rPr>
                        <a:t>Type of Language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dirty="0">
                          <a:effectLst/>
                          <a:latin typeface="Times New Roman" panose="02020603050405020304" pitchFamily="18" charset="0"/>
                          <a:cs typeface="Times New Roman" panose="02020603050405020304" pitchFamily="18" charset="0"/>
                        </a:rPr>
                        <a:t>General-purpose programming language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a:effectLst/>
                          <a:latin typeface="Times New Roman" panose="02020603050405020304" pitchFamily="18" charset="0"/>
                          <a:cs typeface="Times New Roman" panose="02020603050405020304" pitchFamily="18" charset="0"/>
                        </a:rPr>
                        <a:t>General-purpose programming language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2235900124"/>
                  </a:ext>
                </a:extLst>
              </a:tr>
              <a:tr h="0">
                <a:tc>
                  <a:txBody>
                    <a:bodyPr/>
                    <a:lstStyle/>
                    <a:p>
                      <a:pPr>
                        <a:spcAft>
                          <a:spcPts val="0"/>
                        </a:spcAft>
                      </a:pPr>
                      <a:r>
                        <a:rPr lang="en-SG" sz="1600">
                          <a:effectLst/>
                          <a:latin typeface="Times New Roman" panose="02020603050405020304" pitchFamily="18" charset="0"/>
                          <a:cs typeface="Times New Roman" panose="02020603050405020304" pitchFamily="18" charset="0"/>
                        </a:rPr>
                        <a:t>Open Source?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a:effectLst/>
                          <a:latin typeface="Times New Roman" panose="02020603050405020304" pitchFamily="18" charset="0"/>
                          <a:cs typeface="Times New Roman" panose="02020603050405020304" pitchFamily="18" charset="0"/>
                        </a:rPr>
                        <a:t>Yes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SG" sz="1600" dirty="0">
                          <a:effectLst/>
                          <a:latin typeface="Times New Roman" panose="02020603050405020304" pitchFamily="18" charset="0"/>
                          <a:cs typeface="Times New Roman" panose="02020603050405020304" pitchFamily="18" charset="0"/>
                        </a:rPr>
                        <a:t>Yes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964190944"/>
                  </a:ext>
                </a:extLst>
              </a:tr>
              <a:tr h="340570">
                <a:tc>
                  <a:txBody>
                    <a:bodyPr/>
                    <a:lstStyle/>
                    <a:p>
                      <a:pPr>
                        <a:spcAft>
                          <a:spcPts val="0"/>
                        </a:spcAft>
                      </a:pPr>
                      <a:r>
                        <a:rPr lang="en-SG" sz="1600">
                          <a:effectLst/>
                          <a:latin typeface="Times New Roman" panose="02020603050405020304" pitchFamily="18" charset="0"/>
                          <a:cs typeface="Times New Roman" panose="02020603050405020304" pitchFamily="18" charset="0"/>
                        </a:rPr>
                        <a:t>Ecosystem</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Nearly 19,000 packages available in the Comprehensive R Archive Network (</a:t>
                      </a:r>
                      <a:r>
                        <a:rPr lang="en-US" sz="1600" b="1" u="none" strike="noStrike" dirty="0">
                          <a:solidFill>
                            <a:srgbClr val="0075AD"/>
                          </a:solidFill>
                          <a:effectLst/>
                          <a:latin typeface="Times New Roman" panose="02020603050405020304" pitchFamily="18" charset="0"/>
                          <a:cs typeface="Times New Roman" panose="02020603050405020304" pitchFamily="18" charset="0"/>
                          <a:hlinkClick r:id="rId2"/>
                        </a:rPr>
                        <a:t>CRAN</a:t>
                      </a:r>
                      <a:r>
                        <a:rPr lang="en-US" sz="1600" dirty="0">
                          <a:effectLst/>
                          <a:latin typeface="Times New Roman" panose="02020603050405020304" pitchFamily="18" charset="0"/>
                          <a:cs typeface="Times New Roman" panose="02020603050405020304" pitchFamily="18" charset="0"/>
                        </a:rPr>
                        <a:t>)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+300,000 available packages in the Python Package Index (</a:t>
                      </a:r>
                      <a:r>
                        <a:rPr lang="en-US" sz="1600" b="1" u="none" strike="noStrike" dirty="0" err="1">
                          <a:solidFill>
                            <a:srgbClr val="0075AD"/>
                          </a:solidFill>
                          <a:effectLst/>
                          <a:latin typeface="Times New Roman" panose="02020603050405020304" pitchFamily="18" charset="0"/>
                          <a:cs typeface="Times New Roman" panose="02020603050405020304" pitchFamily="18" charset="0"/>
                          <a:hlinkClick r:id="rId3"/>
                        </a:rPr>
                        <a:t>PyPi</a:t>
                      </a:r>
                      <a:r>
                        <a:rPr lang="en-US" sz="1600" dirty="0">
                          <a:effectLst/>
                          <a:latin typeface="Times New Roman" panose="02020603050405020304" pitchFamily="18" charset="0"/>
                          <a:cs typeface="Times New Roman" panose="02020603050405020304" pitchFamily="18" charset="0"/>
                        </a:rPr>
                        <a:t>)</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1168934388"/>
                  </a:ext>
                </a:extLst>
              </a:tr>
              <a:tr h="372416">
                <a:tc>
                  <a:txBody>
                    <a:bodyPr/>
                    <a:lstStyle/>
                    <a:p>
                      <a:pPr>
                        <a:spcAft>
                          <a:spcPts val="0"/>
                        </a:spcAft>
                      </a:pPr>
                      <a:r>
                        <a:rPr lang="en-SG" sz="1600">
                          <a:effectLst/>
                          <a:latin typeface="Times New Roman" panose="02020603050405020304" pitchFamily="18" charset="0"/>
                          <a:cs typeface="Times New Roman" panose="02020603050405020304" pitchFamily="18" charset="0"/>
                        </a:rPr>
                        <a:t>Ease of Learning</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R is easier to learn when you start out, but gets more difficult when using advanced functionalities.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Python is a beginner-friendly language with English-like syntax.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1466950144"/>
                  </a:ext>
                </a:extLst>
              </a:tr>
              <a:tr h="467952">
                <a:tc>
                  <a:txBody>
                    <a:bodyPr/>
                    <a:lstStyle/>
                    <a:p>
                      <a:pPr>
                        <a:spcAft>
                          <a:spcPts val="0"/>
                        </a:spcAft>
                      </a:pPr>
                      <a:r>
                        <a:rPr lang="en-SG" sz="1600">
                          <a:effectLst/>
                          <a:latin typeface="Times New Roman" panose="02020603050405020304" pitchFamily="18" charset="0"/>
                          <a:cs typeface="Times New Roman" panose="02020603050405020304" pitchFamily="18" charset="0"/>
                        </a:rPr>
                        <a:t>IDE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a:effectLst/>
                          <a:latin typeface="Times New Roman" panose="02020603050405020304" pitchFamily="18" charset="0"/>
                          <a:cs typeface="Times New Roman" panose="02020603050405020304" pitchFamily="18" charset="0"/>
                        </a:rPr>
                        <a:t>RStudio. Its interface is organized so that the user can view graphs, data tables, R code, and output all at the same time.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a:spcAft>
                          <a:spcPts val="0"/>
                        </a:spcAft>
                      </a:pPr>
                      <a:r>
                        <a:rPr lang="en-US" sz="1600" dirty="0" err="1">
                          <a:effectLst/>
                          <a:latin typeface="Times New Roman" panose="02020603050405020304" pitchFamily="18" charset="0"/>
                          <a:cs typeface="Times New Roman" panose="02020603050405020304" pitchFamily="18" charset="0"/>
                        </a:rPr>
                        <a:t>Jupyter</a:t>
                      </a:r>
                      <a:r>
                        <a:rPr lang="en-US" sz="1600" dirty="0">
                          <a:effectLst/>
                          <a:latin typeface="Times New Roman" panose="02020603050405020304" pitchFamily="18" charset="0"/>
                          <a:cs typeface="Times New Roman" panose="02020603050405020304" pitchFamily="18" charset="0"/>
                        </a:rPr>
                        <a:t> Notebooks and its modern version, </a:t>
                      </a:r>
                      <a:r>
                        <a:rPr lang="en-US" sz="1600" dirty="0" err="1">
                          <a:effectLst/>
                          <a:latin typeface="Times New Roman" panose="02020603050405020304" pitchFamily="18" charset="0"/>
                          <a:cs typeface="Times New Roman" panose="02020603050405020304" pitchFamily="18" charset="0"/>
                        </a:rPr>
                        <a:t>JupyterLab</a:t>
                      </a:r>
                      <a:r>
                        <a:rPr lang="en-US" sz="1600" dirty="0">
                          <a:effectLst/>
                          <a:latin typeface="Times New Roman" panose="02020603050405020304" pitchFamily="18" charset="0"/>
                          <a:cs typeface="Times New Roman" panose="02020603050405020304" pitchFamily="18" charset="0"/>
                        </a:rPr>
                        <a:t>, and Spyder.</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2732369942"/>
                  </a:ext>
                </a:extLst>
              </a:tr>
            </a:tbl>
          </a:graphicData>
        </a:graphic>
      </p:graphicFrame>
    </p:spTree>
    <p:extLst>
      <p:ext uri="{BB962C8B-B14F-4D97-AF65-F5344CB8AC3E}">
        <p14:creationId xmlns:p14="http://schemas.microsoft.com/office/powerpoint/2010/main" val="188555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D2A66-41C9-4A34-B15D-0113E2B24309}"/>
              </a:ext>
            </a:extLst>
          </p:cNvPr>
          <p:cNvSpPr>
            <a:spLocks noGrp="1"/>
          </p:cNvSpPr>
          <p:nvPr>
            <p:ph type="sldNum" sz="quarter" idx="10"/>
          </p:nvPr>
        </p:nvSpPr>
        <p:spPr/>
        <p:txBody>
          <a:bodyPr/>
          <a:lstStyle/>
          <a:p>
            <a:pPr>
              <a:defRPr/>
            </a:pPr>
            <a:fld id="{9247B944-357F-4154-9D4A-835AE90620AC}" type="slidenum">
              <a:rPr lang="en-US" altLang="en-US" smtClean="0"/>
              <a:pPr>
                <a:defRPr/>
              </a:pPr>
              <a:t>2</a:t>
            </a:fld>
            <a:endParaRPr lang="en-US" altLang="en-US" dirty="0"/>
          </a:p>
        </p:txBody>
      </p:sp>
      <p:sp>
        <p:nvSpPr>
          <p:cNvPr id="3" name="Rectangle 2">
            <a:extLst>
              <a:ext uri="{FF2B5EF4-FFF2-40B4-BE49-F238E27FC236}">
                <a16:creationId xmlns:a16="http://schemas.microsoft.com/office/drawing/2014/main" id="{9CF84BC8-616F-0397-28DE-A175EB72CE2E}"/>
              </a:ext>
            </a:extLst>
          </p:cNvPr>
          <p:cNvSpPr txBox="1">
            <a:spLocks noChangeArrowheads="1"/>
          </p:cNvSpPr>
          <p:nvPr/>
        </p:nvSpPr>
        <p:spPr bwMode="auto">
          <a:xfrm>
            <a:off x="2590800" y="76200"/>
            <a:ext cx="3657600" cy="487363"/>
          </a:xfrm>
          <a:prstGeom prst="rect">
            <a:avLst/>
          </a:prstGeom>
          <a:ln>
            <a:miter lim="800000"/>
            <a:headEnd/>
            <a:tailEnd/>
          </a:ln>
        </p:spPr>
        <p:txBody>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lgn="ctr" eaLnBrk="1" hangingPunct="1">
              <a:defRPr/>
            </a:pPr>
            <a:r>
              <a:rPr lang="en-US" sz="2800" b="1" kern="0" dirty="0">
                <a:solidFill>
                  <a:schemeClr val="tx1">
                    <a:lumMod val="95000"/>
                    <a:lumOff val="5000"/>
                  </a:schemeClr>
                </a:solidFill>
                <a:latin typeface="Book Antiqua" panose="02040602050305030304" pitchFamily="18" charset="0"/>
              </a:rPr>
              <a:t>Python Installation </a:t>
            </a:r>
            <a:endParaRPr lang="en-US" b="1" kern="0" dirty="0">
              <a:solidFill>
                <a:schemeClr val="tx1">
                  <a:lumMod val="95000"/>
                  <a:lumOff val="5000"/>
                </a:schemeClr>
              </a:solidFill>
              <a:latin typeface="Book Antiqua" panose="02040602050305030304" pitchFamily="18" charset="0"/>
            </a:endParaRPr>
          </a:p>
        </p:txBody>
      </p:sp>
      <p:sp>
        <p:nvSpPr>
          <p:cNvPr id="4" name="Rectangle 3">
            <a:extLst>
              <a:ext uri="{FF2B5EF4-FFF2-40B4-BE49-F238E27FC236}">
                <a16:creationId xmlns:a16="http://schemas.microsoft.com/office/drawing/2014/main" id="{65F87702-95B0-3615-CF7A-835F05BFA8EC}"/>
              </a:ext>
            </a:extLst>
          </p:cNvPr>
          <p:cNvSpPr/>
          <p:nvPr/>
        </p:nvSpPr>
        <p:spPr>
          <a:xfrm>
            <a:off x="457200" y="942975"/>
            <a:ext cx="8229600" cy="4924425"/>
          </a:xfrm>
          <a:prstGeom prst="rect">
            <a:avLst/>
          </a:prstGeom>
        </p:spPr>
        <p:txBody>
          <a:bodyPr wrap="square">
            <a:spAutoFit/>
          </a:bodyPr>
          <a:lstStyle/>
          <a:p>
            <a:pPr fontAlgn="auto">
              <a:spcBef>
                <a:spcPts val="1200"/>
              </a:spcBef>
            </a:pPr>
            <a:r>
              <a:rPr lang="en-SG" sz="2200" b="1" i="1" dirty="0">
                <a:effectLst/>
                <a:latin typeface="Times New Roman" panose="02020603050405020304" pitchFamily="18" charset="0"/>
                <a:ea typeface="Times New Roman" panose="02020603050405020304" pitchFamily="18" charset="0"/>
                <a:cs typeface="Times New Roman" panose="02020603050405020304" pitchFamily="18" charset="0"/>
              </a:rPr>
              <a:t>Python</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is a free and open-source software. Its homepage is</a:t>
            </a:r>
          </a:p>
          <a:p>
            <a:pPr algn="ctr" fontAlgn="auto">
              <a:spcBef>
                <a:spcPts val="600"/>
              </a:spcBef>
              <a:spcAft>
                <a:spcPts val="600"/>
              </a:spcAft>
            </a:pPr>
            <a:r>
              <a:rPr lang="en-SG" sz="22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SG" sz="2200" u="sng"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https://www.python.org/</a:t>
            </a:r>
            <a:r>
              <a:rPr lang="en-SG" sz="22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fontAlgn="auto">
              <a:spcBef>
                <a:spcPts val="600"/>
              </a:spcBef>
            </a:pP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where a wealth of information is available. We recommend installing the </a:t>
            </a:r>
            <a:r>
              <a:rPr lang="en-SG" sz="2200" i="1" dirty="0">
                <a:effectLst/>
                <a:latin typeface="Times New Roman" panose="02020603050405020304" pitchFamily="18" charset="0"/>
                <a:ea typeface="Times New Roman" panose="02020603050405020304" pitchFamily="18" charset="0"/>
                <a:cs typeface="Times New Roman" panose="02020603050405020304" pitchFamily="18" charset="0"/>
              </a:rPr>
              <a:t>Python</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distribution </a:t>
            </a:r>
            <a:r>
              <a:rPr lang="en-SG" sz="2200" b="1" dirty="0">
                <a:effectLst/>
                <a:latin typeface="Times New Roman" panose="02020603050405020304" pitchFamily="18" charset="0"/>
                <a:ea typeface="Times New Roman" panose="02020603050405020304" pitchFamily="18" charset="0"/>
                <a:cs typeface="Times New Roman" panose="02020603050405020304" pitchFamily="18" charset="0"/>
              </a:rPr>
              <a:t>Anaconda</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(also open source), which includes </a:t>
            </a:r>
            <a:r>
              <a:rPr lang="en-SG" sz="2200" i="1" dirty="0">
                <a:effectLst/>
                <a:latin typeface="Times New Roman" panose="02020603050405020304" pitchFamily="18" charset="0"/>
                <a:ea typeface="Times New Roman" panose="02020603050405020304" pitchFamily="18" charset="0"/>
                <a:cs typeface="Times New Roman" panose="02020603050405020304" pitchFamily="18" charset="0"/>
              </a:rPr>
              <a:t>Python</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plus many tools needed for data analysis. </a:t>
            </a:r>
          </a:p>
          <a:p>
            <a:pPr marL="342900" indent="-252413" fontAlgn="auto">
              <a:spcBef>
                <a:spcPts val="1200"/>
              </a:spcBef>
              <a:buFont typeface="Arial" panose="020B0604020202020204" pitchFamily="34" charset="0"/>
              <a:buChar char="•"/>
            </a:pP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For more information and installation files, see </a:t>
            </a:r>
          </a:p>
          <a:p>
            <a:pPr marL="90487" algn="ctr" fontAlgn="auto">
              <a:spcBef>
                <a:spcPts val="600"/>
              </a:spcBef>
              <a:spcAft>
                <a:spcPts val="600"/>
              </a:spcAft>
            </a:pPr>
            <a:r>
              <a:rPr lang="en-SG" sz="2200" u="sng"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https://www.anaconda.com</a:t>
            </a:r>
            <a:endParaRPr lang="en-SG" sz="2200" dirty="0">
              <a:solidFill>
                <a:srgbClr val="00808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252413" fontAlgn="auto">
              <a:spcBef>
                <a:spcPts val="600"/>
              </a:spcBef>
              <a:buFont typeface="Arial" panose="020B0604020202020204" pitchFamily="34" charset="0"/>
              <a:buChar char="•"/>
            </a:pP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The main user interface used will be </a:t>
            </a:r>
            <a:r>
              <a:rPr lang="en-SG" sz="2200" b="1" dirty="0">
                <a:effectLst/>
                <a:latin typeface="Times New Roman" panose="02020603050405020304" pitchFamily="18" charset="0"/>
                <a:ea typeface="Times New Roman" panose="02020603050405020304" pitchFamily="18" charset="0"/>
                <a:cs typeface="Times New Roman" panose="02020603050405020304" pitchFamily="18" charset="0"/>
              </a:rPr>
              <a:t>Spyder</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252413" fontAlgn="auto">
              <a:spcBef>
                <a:spcPts val="600"/>
              </a:spcBef>
              <a:buFont typeface="Arial" panose="020B0604020202020204" pitchFamily="34" charset="0"/>
              <a:buChar char="•"/>
            </a:pP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Distributions are available for Windows, Mac, and Linux systems and come in two versions. </a:t>
            </a:r>
          </a:p>
          <a:p>
            <a:pPr marL="342900" indent="-252413" fontAlgn="auto">
              <a:spcBef>
                <a:spcPts val="600"/>
              </a:spcBef>
              <a:buFont typeface="Arial" panose="020B0604020202020204" pitchFamily="34" charset="0"/>
              <a:buChar char="•"/>
            </a:pP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The examples are based on the installation of the latest version, </a:t>
            </a:r>
            <a:r>
              <a:rPr lang="en-SG" sz="2200" b="1" i="1" dirty="0">
                <a:effectLst/>
                <a:latin typeface="Times New Roman" panose="02020603050405020304" pitchFamily="18" charset="0"/>
                <a:ea typeface="Times New Roman" panose="02020603050405020304" pitchFamily="18" charset="0"/>
                <a:cs typeface="Times New Roman" panose="02020603050405020304" pitchFamily="18" charset="0"/>
              </a:rPr>
              <a:t>Python</a:t>
            </a:r>
            <a:r>
              <a:rPr lang="en-SG" sz="22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It is not backwards compatible with </a:t>
            </a:r>
            <a:r>
              <a:rPr lang="en-SG" sz="2200" i="1" dirty="0">
                <a:effectLst/>
                <a:latin typeface="Times New Roman" panose="02020603050405020304" pitchFamily="18" charset="0"/>
                <a:ea typeface="Times New Roman" panose="02020603050405020304" pitchFamily="18" charset="0"/>
                <a:cs typeface="Times New Roman" panose="02020603050405020304" pitchFamily="18" charset="0"/>
              </a:rPr>
              <a:t>Python</a:t>
            </a:r>
            <a:r>
              <a:rPr lang="en-SG" sz="2200" dirty="0">
                <a:effectLst/>
                <a:latin typeface="Times New Roman" panose="02020603050405020304" pitchFamily="18" charset="0"/>
                <a:ea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60360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AFC4CF-B0E6-F9E1-58AC-D3FD4C23D6E5}"/>
              </a:ext>
            </a:extLst>
          </p:cNvPr>
          <p:cNvSpPr>
            <a:spLocks noGrp="1"/>
          </p:cNvSpPr>
          <p:nvPr>
            <p:ph type="sldNum" sz="quarter" idx="10"/>
          </p:nvPr>
        </p:nvSpPr>
        <p:spPr/>
        <p:txBody>
          <a:bodyPr/>
          <a:lstStyle/>
          <a:p>
            <a:pPr>
              <a:defRPr/>
            </a:pPr>
            <a:fld id="{9247B944-357F-4154-9D4A-835AE90620AC}" type="slidenum">
              <a:rPr lang="en-US" altLang="en-US" smtClean="0"/>
              <a:pPr>
                <a:defRPr/>
              </a:pPr>
              <a:t>20</a:t>
            </a:fld>
            <a:endParaRPr lang="en-US" altLang="en-US" dirty="0"/>
          </a:p>
        </p:txBody>
      </p:sp>
      <p:graphicFrame>
        <p:nvGraphicFramePr>
          <p:cNvPr id="3" name="Table 2">
            <a:extLst>
              <a:ext uri="{FF2B5EF4-FFF2-40B4-BE49-F238E27FC236}">
                <a16:creationId xmlns:a16="http://schemas.microsoft.com/office/drawing/2014/main" id="{A671BC3E-0C0A-E859-F2F1-361EB03B0A3A}"/>
              </a:ext>
            </a:extLst>
          </p:cNvPr>
          <p:cNvGraphicFramePr>
            <a:graphicFrameLocks noGrp="1"/>
          </p:cNvGraphicFramePr>
          <p:nvPr>
            <p:extLst>
              <p:ext uri="{D42A27DB-BD31-4B8C-83A1-F6EECF244321}">
                <p14:modId xmlns:p14="http://schemas.microsoft.com/office/powerpoint/2010/main" val="4272245799"/>
              </p:ext>
            </p:extLst>
          </p:nvPr>
        </p:nvGraphicFramePr>
        <p:xfrm>
          <a:off x="457200" y="685800"/>
          <a:ext cx="8229600" cy="5696640"/>
        </p:xfrm>
        <a:graphic>
          <a:graphicData uri="http://schemas.openxmlformats.org/drawingml/2006/table">
            <a:tbl>
              <a:tblPr/>
              <a:tblGrid>
                <a:gridCol w="1371600">
                  <a:extLst>
                    <a:ext uri="{9D8B030D-6E8A-4147-A177-3AD203B41FA5}">
                      <a16:colId xmlns:a16="http://schemas.microsoft.com/office/drawing/2014/main" val="837035890"/>
                    </a:ext>
                  </a:extLst>
                </a:gridCol>
                <a:gridCol w="3429000">
                  <a:extLst>
                    <a:ext uri="{9D8B030D-6E8A-4147-A177-3AD203B41FA5}">
                      <a16:colId xmlns:a16="http://schemas.microsoft.com/office/drawing/2014/main" val="697976938"/>
                    </a:ext>
                  </a:extLst>
                </a:gridCol>
                <a:gridCol w="3429000">
                  <a:extLst>
                    <a:ext uri="{9D8B030D-6E8A-4147-A177-3AD203B41FA5}">
                      <a16:colId xmlns:a16="http://schemas.microsoft.com/office/drawing/2014/main" val="2659448337"/>
                    </a:ext>
                  </a:extLst>
                </a:gridCol>
              </a:tblGrid>
              <a:tr h="0">
                <a:tc>
                  <a:txBody>
                    <a:bodyPr/>
                    <a:lstStyle/>
                    <a:p>
                      <a:r>
                        <a:rPr lang="en-SG" sz="1600" b="1">
                          <a:effectLst/>
                          <a:latin typeface="Times New Roman" panose="02020603050405020304" pitchFamily="18" charset="0"/>
                          <a:cs typeface="Times New Roman" panose="02020603050405020304" pitchFamily="18" charset="0"/>
                        </a:rPr>
                        <a:t>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tc>
                  <a:txBody>
                    <a:bodyPr/>
                    <a:lstStyle/>
                    <a:p>
                      <a:r>
                        <a:rPr lang="en-SG" sz="1600" b="1">
                          <a:effectLst/>
                          <a:latin typeface="Times New Roman" panose="02020603050405020304" pitchFamily="18" charset="0"/>
                          <a:cs typeface="Times New Roman" panose="02020603050405020304" pitchFamily="18" charset="0"/>
                        </a:rPr>
                        <a:t>R</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tc>
                  <a:txBody>
                    <a:bodyPr/>
                    <a:lstStyle/>
                    <a:p>
                      <a:r>
                        <a:rPr lang="en-SG" sz="1600" b="1">
                          <a:effectLst/>
                          <a:latin typeface="Times New Roman" panose="02020603050405020304" pitchFamily="18" charset="0"/>
                          <a:cs typeface="Times New Roman" panose="02020603050405020304" pitchFamily="18" charset="0"/>
                        </a:rPr>
                        <a:t>Python</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7F3EB"/>
                    </a:solidFill>
                  </a:tcPr>
                </a:tc>
                <a:extLst>
                  <a:ext uri="{0D108BD9-81ED-4DB2-BD59-A6C34878D82A}">
                    <a16:rowId xmlns:a16="http://schemas.microsoft.com/office/drawing/2014/main" val="186008763"/>
                  </a:ext>
                </a:extLst>
              </a:tr>
              <a:tr h="786408">
                <a:tc>
                  <a:txBody>
                    <a:bodyPr/>
                    <a:lstStyle/>
                    <a:p>
                      <a:r>
                        <a:rPr lang="en-SG" sz="1600" dirty="0">
                          <a:effectLst/>
                          <a:latin typeface="Times New Roman" panose="02020603050405020304" pitchFamily="18" charset="0"/>
                          <a:cs typeface="Times New Roman" panose="02020603050405020304" pitchFamily="18" charset="0"/>
                        </a:rPr>
                        <a:t>Advantages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Widely considered the best tool for making beautiful graphs and visualizations.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Has many functionalities for data analysis.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Great for statistical analysis.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General-purpose programming languages are useful beyond just data analysis.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Has gained popularity for its code readability, speed, and many functionalities. .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Has high ease of deployment and reproducibility.</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3254309125"/>
                  </a:ext>
                </a:extLst>
              </a:tr>
              <a:tr h="1295936">
                <a:tc>
                  <a:txBody>
                    <a:bodyPr/>
                    <a:lstStyle/>
                    <a:p>
                      <a:r>
                        <a:rPr lang="en-SG" sz="1600">
                          <a:effectLst/>
                          <a:latin typeface="Times New Roman" panose="02020603050405020304" pitchFamily="18" charset="0"/>
                          <a:cs typeface="Times New Roman" panose="02020603050405020304" pitchFamily="18" charset="0"/>
                        </a:rPr>
                        <a:t>Disadvantages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More difficult to learn for people with no software development background.</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Limited user community compared to Python</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R is considered a computationally slower language compared to Python, especially if the code is written poorly.</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Finding the right library for your task can be tricky, given the high number of packages available in CRAN</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tc>
                  <a:txBody>
                    <a:bodyPr/>
                    <a:lstStyle/>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Weak performance with huge amounts of data</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Poor memory efficiency</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Python doesn’t have as many libraries for data science as R.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Python requires rigorous testing as errors show up in runtime. </a:t>
                      </a:r>
                    </a:p>
                    <a:p>
                      <a:pPr marL="179388" indent="-179388">
                        <a:buFont typeface="Arial" panose="020B0604020202020204" pitchFamily="34" charset="0"/>
                        <a:buChar char="•"/>
                      </a:pPr>
                      <a:r>
                        <a:rPr lang="en-US" sz="1600" dirty="0">
                          <a:effectLst/>
                          <a:latin typeface="Times New Roman" panose="02020603050405020304" pitchFamily="18" charset="0"/>
                          <a:cs typeface="Times New Roman" panose="02020603050405020304" pitchFamily="18" charset="0"/>
                        </a:rPr>
                        <a:t>Visualizations are more convoluted in Python than in R, and results are not as eye-pleasing or informative.</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E8E8EE"/>
                      </a:solidFill>
                      <a:prstDash val="solid"/>
                      <a:round/>
                      <a:headEnd type="none" w="med" len="med"/>
                      <a:tailEnd type="none" w="med" len="med"/>
                    </a:lnB>
                    <a:solidFill>
                      <a:srgbClr val="FFFFFF"/>
                    </a:solidFill>
                  </a:tcPr>
                </a:tc>
                <a:extLst>
                  <a:ext uri="{0D108BD9-81ED-4DB2-BD59-A6C34878D82A}">
                    <a16:rowId xmlns:a16="http://schemas.microsoft.com/office/drawing/2014/main" val="2823866729"/>
                  </a:ext>
                </a:extLst>
              </a:tr>
              <a:tr h="181343">
                <a:tc>
                  <a:txBody>
                    <a:bodyPr/>
                    <a:lstStyle/>
                    <a:p>
                      <a:r>
                        <a:rPr lang="en-SG" sz="1600">
                          <a:effectLst/>
                          <a:latin typeface="Times New Roman" panose="02020603050405020304" pitchFamily="18" charset="0"/>
                          <a:cs typeface="Times New Roman" panose="02020603050405020304" pitchFamily="18" charset="0"/>
                        </a:rPr>
                        <a:t>Trends</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r>
                        <a:rPr lang="en-US" sz="1600" dirty="0">
                          <a:effectLst/>
                          <a:latin typeface="Times New Roman" panose="02020603050405020304" pitchFamily="18" charset="0"/>
                          <a:cs typeface="Times New Roman" panose="02020603050405020304" pitchFamily="18" charset="0"/>
                        </a:rPr>
                        <a:t>11th in TIOBE and 7th in PYPL (December 2022)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r>
                        <a:rPr lang="en-US" sz="1600" dirty="0">
                          <a:effectLst/>
                          <a:latin typeface="Times New Roman" panose="02020603050405020304" pitchFamily="18" charset="0"/>
                          <a:cs typeface="Times New Roman" panose="02020603050405020304" pitchFamily="18" charset="0"/>
                        </a:rPr>
                        <a:t>1st in TIOBE and 1st in PYPL (December 2022) </a:t>
                      </a:r>
                    </a:p>
                  </a:txBody>
                  <a:tcPr marL="8846" marR="8846" marT="72000" marB="72000" anchor="ctr">
                    <a:lnL>
                      <a:noFill/>
                    </a:lnL>
                    <a:lnR>
                      <a:noFill/>
                    </a:lnR>
                    <a:lnT w="6350" cap="flat" cmpd="sng" algn="ctr">
                      <a:solidFill>
                        <a:srgbClr val="E8E8EE"/>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47414578"/>
                  </a:ext>
                </a:extLst>
              </a:tr>
            </a:tbl>
          </a:graphicData>
        </a:graphic>
      </p:graphicFrame>
      <p:sp>
        <p:nvSpPr>
          <p:cNvPr id="4" name="Rectangle 2">
            <a:extLst>
              <a:ext uri="{FF2B5EF4-FFF2-40B4-BE49-F238E27FC236}">
                <a16:creationId xmlns:a16="http://schemas.microsoft.com/office/drawing/2014/main" id="{B99DDE9D-EA4B-0103-1C00-B21605F1B80B}"/>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A Table Comparison</a:t>
            </a:r>
          </a:p>
        </p:txBody>
      </p:sp>
    </p:spTree>
    <p:extLst>
      <p:ext uri="{BB962C8B-B14F-4D97-AF65-F5344CB8AC3E}">
        <p14:creationId xmlns:p14="http://schemas.microsoft.com/office/powerpoint/2010/main" val="2944001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65EDF6-DF46-A825-F280-378F4C5B81F5}"/>
              </a:ext>
            </a:extLst>
          </p:cNvPr>
          <p:cNvSpPr>
            <a:spLocks noGrp="1"/>
          </p:cNvSpPr>
          <p:nvPr>
            <p:ph type="sldNum" sz="quarter" idx="10"/>
          </p:nvPr>
        </p:nvSpPr>
        <p:spPr/>
        <p:txBody>
          <a:bodyPr/>
          <a:lstStyle/>
          <a:p>
            <a:pPr>
              <a:defRPr/>
            </a:pPr>
            <a:fld id="{9247B944-357F-4154-9D4A-835AE90620AC}" type="slidenum">
              <a:rPr lang="en-US" altLang="en-US" smtClean="0"/>
              <a:pPr>
                <a:defRPr/>
              </a:pPr>
              <a:t>21</a:t>
            </a:fld>
            <a:endParaRPr lang="en-US" altLang="en-US" dirty="0"/>
          </a:p>
        </p:txBody>
      </p:sp>
      <p:sp>
        <p:nvSpPr>
          <p:cNvPr id="3" name="Rectangle 2">
            <a:extLst>
              <a:ext uri="{FF2B5EF4-FFF2-40B4-BE49-F238E27FC236}">
                <a16:creationId xmlns:a16="http://schemas.microsoft.com/office/drawing/2014/main" id="{7F34FBF5-4A90-EAFF-02E0-21D2A767F644}"/>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Trend</a:t>
            </a:r>
          </a:p>
        </p:txBody>
      </p:sp>
      <p:pic>
        <p:nvPicPr>
          <p:cNvPr id="5" name="Picture 4">
            <a:extLst>
              <a:ext uri="{FF2B5EF4-FFF2-40B4-BE49-F238E27FC236}">
                <a16:creationId xmlns:a16="http://schemas.microsoft.com/office/drawing/2014/main" id="{FFDE5594-545C-3F45-1C4A-2FFAFFC12939}"/>
              </a:ext>
            </a:extLst>
          </p:cNvPr>
          <p:cNvPicPr>
            <a:picLocks noChangeAspect="1"/>
          </p:cNvPicPr>
          <p:nvPr/>
        </p:nvPicPr>
        <p:blipFill>
          <a:blip r:embed="rId2"/>
          <a:stretch>
            <a:fillRect/>
          </a:stretch>
        </p:blipFill>
        <p:spPr>
          <a:xfrm>
            <a:off x="1595022" y="966444"/>
            <a:ext cx="5953956" cy="4925112"/>
          </a:xfrm>
          <a:prstGeom prst="rect">
            <a:avLst/>
          </a:prstGeom>
        </p:spPr>
      </p:pic>
    </p:spTree>
    <p:extLst>
      <p:ext uri="{BB962C8B-B14F-4D97-AF65-F5344CB8AC3E}">
        <p14:creationId xmlns:p14="http://schemas.microsoft.com/office/powerpoint/2010/main" val="345368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690D7-CA25-02DE-0C37-2CCC1AA00B53}"/>
              </a:ext>
            </a:extLst>
          </p:cNvPr>
          <p:cNvSpPr>
            <a:spLocks noGrp="1"/>
          </p:cNvSpPr>
          <p:nvPr>
            <p:ph type="sldNum" sz="quarter" idx="10"/>
          </p:nvPr>
        </p:nvSpPr>
        <p:spPr/>
        <p:txBody>
          <a:bodyPr/>
          <a:lstStyle/>
          <a:p>
            <a:pPr>
              <a:defRPr/>
            </a:pPr>
            <a:fld id="{9247B944-357F-4154-9D4A-835AE90620AC}" type="slidenum">
              <a:rPr lang="en-US" altLang="en-US" smtClean="0"/>
              <a:pPr>
                <a:defRPr/>
              </a:pPr>
              <a:t>22</a:t>
            </a:fld>
            <a:endParaRPr lang="en-US" altLang="en-US" dirty="0"/>
          </a:p>
        </p:txBody>
      </p:sp>
      <p:pic>
        <p:nvPicPr>
          <p:cNvPr id="4" name="Picture 3">
            <a:extLst>
              <a:ext uri="{FF2B5EF4-FFF2-40B4-BE49-F238E27FC236}">
                <a16:creationId xmlns:a16="http://schemas.microsoft.com/office/drawing/2014/main" id="{B2DC381A-67CD-748A-1B1D-7E5D06222AAB}"/>
              </a:ext>
            </a:extLst>
          </p:cNvPr>
          <p:cNvPicPr>
            <a:picLocks noChangeAspect="1"/>
          </p:cNvPicPr>
          <p:nvPr/>
        </p:nvPicPr>
        <p:blipFill>
          <a:blip r:embed="rId2"/>
          <a:stretch>
            <a:fillRect/>
          </a:stretch>
        </p:blipFill>
        <p:spPr>
          <a:xfrm>
            <a:off x="704310" y="823549"/>
            <a:ext cx="7735380" cy="5210902"/>
          </a:xfrm>
          <a:prstGeom prst="rect">
            <a:avLst/>
          </a:prstGeom>
        </p:spPr>
      </p:pic>
      <p:sp>
        <p:nvSpPr>
          <p:cNvPr id="5" name="Rectangle 2">
            <a:extLst>
              <a:ext uri="{FF2B5EF4-FFF2-40B4-BE49-F238E27FC236}">
                <a16:creationId xmlns:a16="http://schemas.microsoft.com/office/drawing/2014/main" id="{797043E0-726C-3930-5555-7415885CDA85}"/>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Trend</a:t>
            </a:r>
          </a:p>
        </p:txBody>
      </p:sp>
    </p:spTree>
    <p:extLst>
      <p:ext uri="{BB962C8B-B14F-4D97-AF65-F5344CB8AC3E}">
        <p14:creationId xmlns:p14="http://schemas.microsoft.com/office/powerpoint/2010/main" val="127852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DA945A-8B80-F9E8-D66C-5C16033D2105}"/>
              </a:ext>
            </a:extLst>
          </p:cNvPr>
          <p:cNvSpPr>
            <a:spLocks noGrp="1"/>
          </p:cNvSpPr>
          <p:nvPr>
            <p:ph type="sldNum" sz="quarter" idx="10"/>
          </p:nvPr>
        </p:nvSpPr>
        <p:spPr/>
        <p:txBody>
          <a:bodyPr/>
          <a:lstStyle/>
          <a:p>
            <a:pPr>
              <a:defRPr/>
            </a:pPr>
            <a:fld id="{9247B944-357F-4154-9D4A-835AE90620AC}" type="slidenum">
              <a:rPr lang="en-US" altLang="en-US" smtClean="0"/>
              <a:pPr>
                <a:defRPr/>
              </a:pPr>
              <a:t>23</a:t>
            </a:fld>
            <a:endParaRPr lang="en-US" altLang="en-US" dirty="0"/>
          </a:p>
        </p:txBody>
      </p:sp>
      <p:pic>
        <p:nvPicPr>
          <p:cNvPr id="4" name="Picture 3">
            <a:extLst>
              <a:ext uri="{FF2B5EF4-FFF2-40B4-BE49-F238E27FC236}">
                <a16:creationId xmlns:a16="http://schemas.microsoft.com/office/drawing/2014/main" id="{273D41E1-CAE6-4134-6BDA-8D0DF342B1C3}"/>
              </a:ext>
            </a:extLst>
          </p:cNvPr>
          <p:cNvPicPr>
            <a:picLocks noChangeAspect="1"/>
          </p:cNvPicPr>
          <p:nvPr/>
        </p:nvPicPr>
        <p:blipFill>
          <a:blip r:embed="rId2"/>
          <a:stretch>
            <a:fillRect/>
          </a:stretch>
        </p:blipFill>
        <p:spPr>
          <a:xfrm>
            <a:off x="623336" y="856891"/>
            <a:ext cx="7897327" cy="5144218"/>
          </a:xfrm>
          <a:prstGeom prst="rect">
            <a:avLst/>
          </a:prstGeom>
        </p:spPr>
      </p:pic>
      <p:sp>
        <p:nvSpPr>
          <p:cNvPr id="5" name="Rectangle 2">
            <a:extLst>
              <a:ext uri="{FF2B5EF4-FFF2-40B4-BE49-F238E27FC236}">
                <a16:creationId xmlns:a16="http://schemas.microsoft.com/office/drawing/2014/main" id="{CF8F5A3F-668B-E5C9-54CB-39A8F054A440}"/>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Trend</a:t>
            </a:r>
          </a:p>
        </p:txBody>
      </p:sp>
    </p:spTree>
    <p:extLst>
      <p:ext uri="{BB962C8B-B14F-4D97-AF65-F5344CB8AC3E}">
        <p14:creationId xmlns:p14="http://schemas.microsoft.com/office/powerpoint/2010/main" val="3082263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022E45-2BB4-F2BA-9346-F9078A428821}"/>
              </a:ext>
            </a:extLst>
          </p:cNvPr>
          <p:cNvSpPr>
            <a:spLocks noGrp="1"/>
          </p:cNvSpPr>
          <p:nvPr>
            <p:ph type="sldNum" sz="quarter" idx="10"/>
          </p:nvPr>
        </p:nvSpPr>
        <p:spPr/>
        <p:txBody>
          <a:bodyPr/>
          <a:lstStyle/>
          <a:p>
            <a:pPr>
              <a:defRPr/>
            </a:pPr>
            <a:fld id="{9247B944-357F-4154-9D4A-835AE90620AC}" type="slidenum">
              <a:rPr lang="en-US" altLang="en-US" smtClean="0"/>
              <a:pPr>
                <a:defRPr/>
              </a:pPr>
              <a:t>24</a:t>
            </a:fld>
            <a:endParaRPr lang="en-US" altLang="en-US" dirty="0"/>
          </a:p>
        </p:txBody>
      </p:sp>
      <p:pic>
        <p:nvPicPr>
          <p:cNvPr id="4" name="Picture 3">
            <a:extLst>
              <a:ext uri="{FF2B5EF4-FFF2-40B4-BE49-F238E27FC236}">
                <a16:creationId xmlns:a16="http://schemas.microsoft.com/office/drawing/2014/main" id="{084E96DA-273A-6AE6-6856-5558A406E9BF}"/>
              </a:ext>
            </a:extLst>
          </p:cNvPr>
          <p:cNvPicPr>
            <a:picLocks noChangeAspect="1"/>
          </p:cNvPicPr>
          <p:nvPr/>
        </p:nvPicPr>
        <p:blipFill>
          <a:blip r:embed="rId2"/>
          <a:stretch>
            <a:fillRect/>
          </a:stretch>
        </p:blipFill>
        <p:spPr>
          <a:xfrm>
            <a:off x="642389" y="833075"/>
            <a:ext cx="7859222" cy="5191850"/>
          </a:xfrm>
          <a:prstGeom prst="rect">
            <a:avLst/>
          </a:prstGeom>
        </p:spPr>
      </p:pic>
      <p:sp>
        <p:nvSpPr>
          <p:cNvPr id="5" name="Rectangle 2">
            <a:extLst>
              <a:ext uri="{FF2B5EF4-FFF2-40B4-BE49-F238E27FC236}">
                <a16:creationId xmlns:a16="http://schemas.microsoft.com/office/drawing/2014/main" id="{DA838C92-09E0-EE15-0DA7-A09B60D87A75}"/>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by Years of Experience</a:t>
            </a:r>
          </a:p>
        </p:txBody>
      </p:sp>
    </p:spTree>
    <p:extLst>
      <p:ext uri="{BB962C8B-B14F-4D97-AF65-F5344CB8AC3E}">
        <p14:creationId xmlns:p14="http://schemas.microsoft.com/office/powerpoint/2010/main" val="195268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9272E0-3586-FF79-9AE5-10D553C428F9}"/>
              </a:ext>
            </a:extLst>
          </p:cNvPr>
          <p:cNvSpPr>
            <a:spLocks noGrp="1"/>
          </p:cNvSpPr>
          <p:nvPr>
            <p:ph type="sldNum" sz="quarter" idx="10"/>
          </p:nvPr>
        </p:nvSpPr>
        <p:spPr/>
        <p:txBody>
          <a:bodyPr/>
          <a:lstStyle/>
          <a:p>
            <a:pPr>
              <a:defRPr/>
            </a:pPr>
            <a:fld id="{9247B944-357F-4154-9D4A-835AE90620AC}" type="slidenum">
              <a:rPr lang="en-US" altLang="en-US" smtClean="0"/>
              <a:pPr>
                <a:defRPr/>
              </a:pPr>
              <a:t>25</a:t>
            </a:fld>
            <a:endParaRPr lang="en-US" altLang="en-US" dirty="0"/>
          </a:p>
        </p:txBody>
      </p:sp>
      <p:pic>
        <p:nvPicPr>
          <p:cNvPr id="4" name="Picture 3">
            <a:extLst>
              <a:ext uri="{FF2B5EF4-FFF2-40B4-BE49-F238E27FC236}">
                <a16:creationId xmlns:a16="http://schemas.microsoft.com/office/drawing/2014/main" id="{9916B621-3D56-270D-5EF9-7ED6EC586BC5}"/>
              </a:ext>
            </a:extLst>
          </p:cNvPr>
          <p:cNvPicPr>
            <a:picLocks noChangeAspect="1"/>
          </p:cNvPicPr>
          <p:nvPr/>
        </p:nvPicPr>
        <p:blipFill>
          <a:blip r:embed="rId2"/>
          <a:stretch>
            <a:fillRect/>
          </a:stretch>
        </p:blipFill>
        <p:spPr>
          <a:xfrm>
            <a:off x="456625" y="652075"/>
            <a:ext cx="8230749" cy="5553850"/>
          </a:xfrm>
          <a:prstGeom prst="rect">
            <a:avLst/>
          </a:prstGeom>
        </p:spPr>
      </p:pic>
      <p:sp>
        <p:nvSpPr>
          <p:cNvPr id="5" name="Rectangle 2">
            <a:extLst>
              <a:ext uri="{FF2B5EF4-FFF2-40B4-BE49-F238E27FC236}">
                <a16:creationId xmlns:a16="http://schemas.microsoft.com/office/drawing/2014/main" id="{DCE91797-BAF8-68E3-C4A2-827CE323A466}"/>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by Industry</a:t>
            </a:r>
          </a:p>
        </p:txBody>
      </p:sp>
    </p:spTree>
    <p:extLst>
      <p:ext uri="{BB962C8B-B14F-4D97-AF65-F5344CB8AC3E}">
        <p14:creationId xmlns:p14="http://schemas.microsoft.com/office/powerpoint/2010/main" val="3275838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BC699-CD43-AD77-ABB4-326260AB2DDE}"/>
              </a:ext>
            </a:extLst>
          </p:cNvPr>
          <p:cNvSpPr>
            <a:spLocks noGrp="1"/>
          </p:cNvSpPr>
          <p:nvPr>
            <p:ph type="sldNum" sz="quarter" idx="10"/>
          </p:nvPr>
        </p:nvSpPr>
        <p:spPr/>
        <p:txBody>
          <a:bodyPr/>
          <a:lstStyle/>
          <a:p>
            <a:pPr>
              <a:defRPr/>
            </a:pPr>
            <a:fld id="{9247B944-357F-4154-9D4A-835AE90620AC}" type="slidenum">
              <a:rPr lang="en-US" altLang="en-US" smtClean="0"/>
              <a:pPr>
                <a:defRPr/>
              </a:pPr>
              <a:t>26</a:t>
            </a:fld>
            <a:endParaRPr lang="en-US" altLang="en-US" dirty="0"/>
          </a:p>
        </p:txBody>
      </p:sp>
      <p:pic>
        <p:nvPicPr>
          <p:cNvPr id="4" name="Picture 3">
            <a:extLst>
              <a:ext uri="{FF2B5EF4-FFF2-40B4-BE49-F238E27FC236}">
                <a16:creationId xmlns:a16="http://schemas.microsoft.com/office/drawing/2014/main" id="{5BB8B9FA-D7EB-CF7E-9559-7CDC0B57D3ED}"/>
              </a:ext>
            </a:extLst>
          </p:cNvPr>
          <p:cNvPicPr>
            <a:picLocks noChangeAspect="1"/>
          </p:cNvPicPr>
          <p:nvPr/>
        </p:nvPicPr>
        <p:blipFill>
          <a:blip r:embed="rId2"/>
          <a:stretch>
            <a:fillRect/>
          </a:stretch>
        </p:blipFill>
        <p:spPr>
          <a:xfrm>
            <a:off x="509020" y="1304628"/>
            <a:ext cx="8125959" cy="4248743"/>
          </a:xfrm>
          <a:prstGeom prst="rect">
            <a:avLst/>
          </a:prstGeom>
        </p:spPr>
      </p:pic>
      <p:sp>
        <p:nvSpPr>
          <p:cNvPr id="5" name="Rectangle 2">
            <a:extLst>
              <a:ext uri="{FF2B5EF4-FFF2-40B4-BE49-F238E27FC236}">
                <a16:creationId xmlns:a16="http://schemas.microsoft.com/office/drawing/2014/main" id="{F495DB14-16D5-B0DB-6DFB-1F201063BF17}"/>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a:t>
            </a:r>
          </a:p>
        </p:txBody>
      </p:sp>
    </p:spTree>
    <p:extLst>
      <p:ext uri="{BB962C8B-B14F-4D97-AF65-F5344CB8AC3E}">
        <p14:creationId xmlns:p14="http://schemas.microsoft.com/office/powerpoint/2010/main" val="4142218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785CBC-41ED-D537-2385-19267849E728}"/>
              </a:ext>
            </a:extLst>
          </p:cNvPr>
          <p:cNvSpPr>
            <a:spLocks noGrp="1"/>
          </p:cNvSpPr>
          <p:nvPr>
            <p:ph type="sldNum" sz="quarter" idx="10"/>
          </p:nvPr>
        </p:nvSpPr>
        <p:spPr/>
        <p:txBody>
          <a:bodyPr/>
          <a:lstStyle/>
          <a:p>
            <a:pPr>
              <a:defRPr/>
            </a:pPr>
            <a:fld id="{9247B944-357F-4154-9D4A-835AE90620AC}" type="slidenum">
              <a:rPr lang="en-US" altLang="en-US" smtClean="0"/>
              <a:pPr>
                <a:defRPr/>
              </a:pPr>
              <a:t>27</a:t>
            </a:fld>
            <a:endParaRPr lang="en-US" altLang="en-US" dirty="0"/>
          </a:p>
        </p:txBody>
      </p:sp>
      <p:sp>
        <p:nvSpPr>
          <p:cNvPr id="3" name="Rectangle 2">
            <a:extLst>
              <a:ext uri="{FF2B5EF4-FFF2-40B4-BE49-F238E27FC236}">
                <a16:creationId xmlns:a16="http://schemas.microsoft.com/office/drawing/2014/main" id="{1AE2E4E0-9327-253F-5C14-8FCD1BED8B40}"/>
              </a:ext>
            </a:extLst>
          </p:cNvPr>
          <p:cNvSpPr txBox="1">
            <a:spLocks noChangeArrowheads="1"/>
          </p:cNvSpPr>
          <p:nvPr/>
        </p:nvSpPr>
        <p:spPr>
          <a:xfrm>
            <a:off x="609600" y="85436"/>
            <a:ext cx="7467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800" kern="0" dirty="0">
                <a:solidFill>
                  <a:srgbClr val="000066"/>
                </a:solidFill>
                <a:latin typeface="Times New Roman" pitchFamily="18" charset="0"/>
                <a:cs typeface="Times New Roman" pitchFamily="18" charset="0"/>
              </a:rPr>
              <a:t>Python Machine Learning: an Introduction</a:t>
            </a:r>
          </a:p>
        </p:txBody>
      </p:sp>
      <p:sp>
        <p:nvSpPr>
          <p:cNvPr id="4" name="TextBox 3">
            <a:extLst>
              <a:ext uri="{FF2B5EF4-FFF2-40B4-BE49-F238E27FC236}">
                <a16:creationId xmlns:a16="http://schemas.microsoft.com/office/drawing/2014/main" id="{F9829161-9244-C9CD-B094-7AA2A2038B43}"/>
              </a:ext>
            </a:extLst>
          </p:cNvPr>
          <p:cNvSpPr txBox="1"/>
          <p:nvPr/>
        </p:nvSpPr>
        <p:spPr>
          <a:xfrm>
            <a:off x="457200" y="785098"/>
            <a:ext cx="8229600" cy="123110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Machine Learning is making the computer learn from studying data and statistics.</a:t>
            </a: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Machine Learning is a step into the direction of artificial intelligence (AI).</a:t>
            </a: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Machine Learning is a program that analyses data and learns to predict the outcome.</a:t>
            </a:r>
          </a:p>
        </p:txBody>
      </p:sp>
      <p:sp>
        <p:nvSpPr>
          <p:cNvPr id="5" name="TextBox 4">
            <a:extLst>
              <a:ext uri="{FF2B5EF4-FFF2-40B4-BE49-F238E27FC236}">
                <a16:creationId xmlns:a16="http://schemas.microsoft.com/office/drawing/2014/main" id="{2E605845-F7E1-02FE-49CE-9436D2818619}"/>
              </a:ext>
            </a:extLst>
          </p:cNvPr>
          <p:cNvSpPr txBox="1"/>
          <p:nvPr/>
        </p:nvSpPr>
        <p:spPr>
          <a:xfrm>
            <a:off x="457200" y="2286000"/>
            <a:ext cx="82296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1200"/>
              </a:spcBef>
            </a:pPr>
            <a:r>
              <a:rPr lang="en-US" sz="2000" b="1" i="0" dirty="0">
                <a:solidFill>
                  <a:srgbClr val="000000"/>
                </a:solidFill>
                <a:effectLst/>
                <a:latin typeface="Times New Roman" panose="02020603050405020304" pitchFamily="18" charset="0"/>
                <a:cs typeface="Times New Roman" panose="02020603050405020304" pitchFamily="18" charset="0"/>
              </a:rPr>
              <a:t>To </a:t>
            </a:r>
            <a:r>
              <a:rPr lang="en-US" sz="2000" b="1" i="0">
                <a:solidFill>
                  <a:srgbClr val="000000"/>
                </a:solidFill>
                <a:effectLst/>
                <a:latin typeface="Times New Roman" panose="02020603050405020304" pitchFamily="18" charset="0"/>
                <a:cs typeface="Times New Roman" panose="02020603050405020304" pitchFamily="18" charset="0"/>
              </a:rPr>
              <a:t>Start (</a:t>
            </a:r>
            <a:r>
              <a:rPr lang="en-US" sz="2000" i="0">
                <a:solidFill>
                  <a:srgbClr val="0000CC"/>
                </a:solidFill>
                <a:effectLst/>
                <a:latin typeface="Times New Roman" panose="02020603050405020304" pitchFamily="18" charset="0"/>
                <a:cs typeface="Times New Roman" panose="02020603050405020304" pitchFamily="18" charset="0"/>
                <a:hlinkClick r:id="rId2"/>
              </a:rPr>
              <a:t>https</a:t>
            </a:r>
            <a:r>
              <a:rPr lang="en-US" sz="2000" i="0" dirty="0">
                <a:solidFill>
                  <a:srgbClr val="0000CC"/>
                </a:solidFill>
                <a:effectLst/>
                <a:latin typeface="Times New Roman" panose="02020603050405020304" pitchFamily="18" charset="0"/>
                <a:cs typeface="Times New Roman" panose="02020603050405020304" pitchFamily="18" charset="0"/>
                <a:hlinkClick r:id="rId2"/>
              </a:rPr>
              <a:t>://www.w3schools.com/python/python_ml_getting_started</a:t>
            </a:r>
            <a:r>
              <a:rPr lang="en-US" sz="2000" i="0">
                <a:solidFill>
                  <a:srgbClr val="0000CC"/>
                </a:solidFill>
                <a:effectLst/>
                <a:latin typeface="Times New Roman" panose="02020603050405020304" pitchFamily="18" charset="0"/>
                <a:cs typeface="Times New Roman" panose="02020603050405020304" pitchFamily="18" charset="0"/>
                <a:hlinkClick r:id="rId2"/>
              </a:rPr>
              <a:t>.asp</a:t>
            </a:r>
            <a:r>
              <a:rPr lang="en-US" sz="2000" i="0">
                <a:solidFill>
                  <a:srgbClr val="0000CC"/>
                </a:solidFill>
                <a:effectLst/>
                <a:latin typeface="Times New Roman" panose="02020603050405020304" pitchFamily="18" charset="0"/>
                <a:cs typeface="Times New Roman" panose="02020603050405020304" pitchFamily="18" charset="0"/>
              </a:rPr>
              <a:t>) </a:t>
            </a:r>
            <a:endParaRPr lang="en-US" i="0" dirty="0">
              <a:solidFill>
                <a:srgbClr val="0000CC"/>
              </a:solidFill>
              <a:effectLst/>
              <a:latin typeface="Times New Roman" panose="02020603050405020304" pitchFamily="18" charset="0"/>
              <a:cs typeface="Times New Roman" panose="02020603050405020304" pitchFamily="18" charset="0"/>
            </a:endParaRP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we will go back to mathematics and study statistics, and how to calculate important numbers based on data sets.</a:t>
            </a: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We will also learn how to use various Python modules to get the answers we need.</a:t>
            </a: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And we will learn how to make functions that are able to predict the outcome based on what we have learned.</a:t>
            </a:r>
          </a:p>
        </p:txBody>
      </p:sp>
      <p:sp>
        <p:nvSpPr>
          <p:cNvPr id="6" name="TextBox 5">
            <a:extLst>
              <a:ext uri="{FF2B5EF4-FFF2-40B4-BE49-F238E27FC236}">
                <a16:creationId xmlns:a16="http://schemas.microsoft.com/office/drawing/2014/main" id="{CD3A55D5-A515-5CD4-C689-98EECA4D9D26}"/>
              </a:ext>
            </a:extLst>
          </p:cNvPr>
          <p:cNvSpPr txBox="1"/>
          <p:nvPr/>
        </p:nvSpPr>
        <p:spPr>
          <a:xfrm>
            <a:off x="457200" y="4800600"/>
            <a:ext cx="8229600" cy="153888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1200"/>
              </a:spcBef>
            </a:pPr>
            <a:r>
              <a:rPr lang="en-US" sz="2000" b="1" dirty="0">
                <a:solidFill>
                  <a:srgbClr val="000000"/>
                </a:solidFill>
                <a:latin typeface="Times New Roman" panose="02020603050405020304" pitchFamily="18" charset="0"/>
                <a:cs typeface="Times New Roman" panose="02020603050405020304" pitchFamily="18" charset="0"/>
              </a:rPr>
              <a:t>Data Set</a:t>
            </a:r>
            <a:endParaRPr lang="en-US" b="1" i="0" dirty="0">
              <a:solidFill>
                <a:srgbClr val="000000"/>
              </a:solidFill>
              <a:effectLst/>
              <a:latin typeface="Times New Roman" panose="02020603050405020304" pitchFamily="18" charset="0"/>
              <a:cs typeface="Times New Roman" panose="02020603050405020304" pitchFamily="18" charset="0"/>
            </a:endParaRPr>
          </a:p>
          <a:p>
            <a:pPr algn="l">
              <a:spcBef>
                <a:spcPts val="1200"/>
              </a:spcBef>
            </a:pPr>
            <a:r>
              <a:rPr lang="en-US" b="0" i="0" dirty="0">
                <a:solidFill>
                  <a:srgbClr val="000000"/>
                </a:solidFill>
                <a:effectLst/>
                <a:latin typeface="Times New Roman" panose="02020603050405020304" pitchFamily="18" charset="0"/>
                <a:cs typeface="Times New Roman" panose="02020603050405020304" pitchFamily="18" charset="0"/>
              </a:rPr>
              <a:t>In the mind of a computer, a data set is any collection of data. It can be anything from an array to a complete database.</a:t>
            </a:r>
          </a:p>
          <a:p>
            <a:pPr algn="l">
              <a:spcBef>
                <a:spcPts val="1200"/>
              </a:spcBef>
            </a:pPr>
            <a:r>
              <a:rPr lang="en-US" dirty="0">
                <a:solidFill>
                  <a:srgbClr val="000000"/>
                </a:solidFill>
                <a:latin typeface="Times New Roman" panose="02020603050405020304" pitchFamily="18" charset="0"/>
                <a:cs typeface="Times New Roman" panose="02020603050405020304" pitchFamily="18" charset="0"/>
              </a:rPr>
              <a:t>A data set:  </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99</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86</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87</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88</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111</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86</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103</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87</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94</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78</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77</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85</a:t>
            </a:r>
            <a:r>
              <a:rPr lang="en-SG" b="0" i="0" dirty="0">
                <a:solidFill>
                  <a:srgbClr val="000000"/>
                </a:solidFill>
                <a:effectLst/>
                <a:latin typeface="Courier New" panose="02070309020205020404" pitchFamily="49" charset="0"/>
              </a:rPr>
              <a:t>,</a:t>
            </a:r>
            <a:r>
              <a:rPr lang="en-SG" b="0" i="0" dirty="0">
                <a:solidFill>
                  <a:srgbClr val="FF0000"/>
                </a:solidFill>
                <a:effectLst/>
                <a:latin typeface="Courier New" panose="02070309020205020404" pitchFamily="49" charset="0"/>
              </a:rPr>
              <a:t>86</a:t>
            </a:r>
            <a:r>
              <a:rPr lang="en-SG" b="0" i="0" dirty="0">
                <a:solidFill>
                  <a:srgbClr val="000000"/>
                </a:solidFill>
                <a:effectLst/>
                <a:latin typeface="Courier New" panose="02070309020205020404" pitchFamily="49" charset="0"/>
              </a:rPr>
              <a:t>]</a:t>
            </a:r>
            <a:endParaRPr lang="en-US"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299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AB0D6-B2E5-0077-81F6-EA9957418658}"/>
              </a:ext>
            </a:extLst>
          </p:cNvPr>
          <p:cNvSpPr>
            <a:spLocks noGrp="1"/>
          </p:cNvSpPr>
          <p:nvPr>
            <p:ph type="sldNum" sz="quarter" idx="10"/>
          </p:nvPr>
        </p:nvSpPr>
        <p:spPr/>
        <p:txBody>
          <a:bodyPr/>
          <a:lstStyle/>
          <a:p>
            <a:pPr>
              <a:defRPr/>
            </a:pPr>
            <a:fld id="{9247B944-357F-4154-9D4A-835AE90620AC}" type="slidenum">
              <a:rPr lang="en-US" altLang="en-US" smtClean="0"/>
              <a:pPr>
                <a:defRPr/>
              </a:pPr>
              <a:t>28</a:t>
            </a:fld>
            <a:endParaRPr lang="en-US" altLang="en-US" dirty="0"/>
          </a:p>
        </p:txBody>
      </p:sp>
      <p:sp>
        <p:nvSpPr>
          <p:cNvPr id="3" name="Rectangle 2">
            <a:extLst>
              <a:ext uri="{FF2B5EF4-FFF2-40B4-BE49-F238E27FC236}">
                <a16:creationId xmlns:a16="http://schemas.microsoft.com/office/drawing/2014/main" id="{57EF4250-F44E-77E7-D71A-5CCBACE4C7E6}"/>
              </a:ext>
            </a:extLst>
          </p:cNvPr>
          <p:cNvSpPr txBox="1">
            <a:spLocks noChangeArrowheads="1"/>
          </p:cNvSpPr>
          <p:nvPr/>
        </p:nvSpPr>
        <p:spPr>
          <a:xfrm>
            <a:off x="1143000" y="85436"/>
            <a:ext cx="6172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Machine Learning: an Introduction</a:t>
            </a:r>
          </a:p>
        </p:txBody>
      </p:sp>
      <p:pic>
        <p:nvPicPr>
          <p:cNvPr id="6" name="Picture 5">
            <a:extLst>
              <a:ext uri="{FF2B5EF4-FFF2-40B4-BE49-F238E27FC236}">
                <a16:creationId xmlns:a16="http://schemas.microsoft.com/office/drawing/2014/main" id="{9F3C53BE-AEA0-C685-86DE-824391BBC010}"/>
              </a:ext>
            </a:extLst>
          </p:cNvPr>
          <p:cNvPicPr>
            <a:picLocks noChangeAspect="1"/>
          </p:cNvPicPr>
          <p:nvPr/>
        </p:nvPicPr>
        <p:blipFill>
          <a:blip r:embed="rId2"/>
          <a:stretch>
            <a:fillRect/>
          </a:stretch>
        </p:blipFill>
        <p:spPr>
          <a:xfrm>
            <a:off x="457200" y="1295400"/>
            <a:ext cx="8268982" cy="4876800"/>
          </a:xfrm>
          <a:prstGeom prst="rect">
            <a:avLst/>
          </a:prstGeom>
        </p:spPr>
      </p:pic>
      <p:sp>
        <p:nvSpPr>
          <p:cNvPr id="7" name="TextBox 6">
            <a:extLst>
              <a:ext uri="{FF2B5EF4-FFF2-40B4-BE49-F238E27FC236}">
                <a16:creationId xmlns:a16="http://schemas.microsoft.com/office/drawing/2014/main" id="{C4A0CD87-13CA-CF92-1BEA-070FC4DD3716}"/>
              </a:ext>
            </a:extLst>
          </p:cNvPr>
          <p:cNvSpPr txBox="1"/>
          <p:nvPr/>
        </p:nvSpPr>
        <p:spPr>
          <a:xfrm>
            <a:off x="457200" y="838200"/>
            <a:ext cx="82296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1200"/>
              </a:spcBef>
            </a:pPr>
            <a:r>
              <a:rPr lang="en-US" sz="2000" dirty="0">
                <a:solidFill>
                  <a:srgbClr val="000000"/>
                </a:solidFill>
                <a:latin typeface="Times New Roman" panose="02020603050405020304" pitchFamily="18" charset="0"/>
                <a:cs typeface="Times New Roman" panose="02020603050405020304" pitchFamily="18" charset="0"/>
              </a:rPr>
              <a:t>A data base:</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98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9E7AB-A33E-BAC6-8986-E5E67AF0E305}"/>
              </a:ext>
            </a:extLst>
          </p:cNvPr>
          <p:cNvSpPr>
            <a:spLocks noGrp="1"/>
          </p:cNvSpPr>
          <p:nvPr>
            <p:ph type="sldNum" sz="quarter" idx="10"/>
          </p:nvPr>
        </p:nvSpPr>
        <p:spPr/>
        <p:txBody>
          <a:bodyPr/>
          <a:lstStyle/>
          <a:p>
            <a:pPr>
              <a:defRPr/>
            </a:pPr>
            <a:fld id="{9247B944-357F-4154-9D4A-835AE90620AC}" type="slidenum">
              <a:rPr lang="en-US" altLang="en-US" smtClean="0"/>
              <a:pPr>
                <a:defRPr/>
              </a:pPr>
              <a:t>29</a:t>
            </a:fld>
            <a:endParaRPr lang="en-US" altLang="en-US" dirty="0"/>
          </a:p>
        </p:txBody>
      </p:sp>
      <p:sp>
        <p:nvSpPr>
          <p:cNvPr id="3" name="Rectangle 2">
            <a:extLst>
              <a:ext uri="{FF2B5EF4-FFF2-40B4-BE49-F238E27FC236}">
                <a16:creationId xmlns:a16="http://schemas.microsoft.com/office/drawing/2014/main" id="{C8FDE491-C024-F7D9-FDEE-DC31067BC985}"/>
              </a:ext>
            </a:extLst>
          </p:cNvPr>
          <p:cNvSpPr txBox="1">
            <a:spLocks noChangeArrowheads="1"/>
          </p:cNvSpPr>
          <p:nvPr/>
        </p:nvSpPr>
        <p:spPr>
          <a:xfrm>
            <a:off x="1143000" y="85436"/>
            <a:ext cx="6172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Machine Learning: an Introduction</a:t>
            </a:r>
          </a:p>
        </p:txBody>
      </p:sp>
      <p:sp>
        <p:nvSpPr>
          <p:cNvPr id="4" name="TextBox 3">
            <a:extLst>
              <a:ext uri="{FF2B5EF4-FFF2-40B4-BE49-F238E27FC236}">
                <a16:creationId xmlns:a16="http://schemas.microsoft.com/office/drawing/2014/main" id="{11835E6C-8DB1-346B-C505-FA309AE147BE}"/>
              </a:ext>
            </a:extLst>
          </p:cNvPr>
          <p:cNvSpPr txBox="1"/>
          <p:nvPr/>
        </p:nvSpPr>
        <p:spPr>
          <a:xfrm>
            <a:off x="457200" y="762000"/>
            <a:ext cx="8229600" cy="547842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spcBef>
                <a:spcPts val="1200"/>
              </a:spcBef>
            </a:pPr>
            <a:r>
              <a:rPr lang="en-US" sz="2000" dirty="0">
                <a:solidFill>
                  <a:srgbClr val="000000"/>
                </a:solidFill>
                <a:latin typeface="Times New Roman" panose="02020603050405020304" pitchFamily="18" charset="0"/>
                <a:cs typeface="Times New Roman" panose="02020603050405020304" pitchFamily="18" charset="0"/>
              </a:rPr>
              <a:t>Data Types</a:t>
            </a:r>
          </a:p>
          <a:p>
            <a:pPr algn="l">
              <a:spcBef>
                <a:spcPts val="600"/>
              </a:spcBef>
            </a:pPr>
            <a:r>
              <a:rPr lang="en-US" b="0" i="0" dirty="0">
                <a:solidFill>
                  <a:srgbClr val="000000"/>
                </a:solidFill>
                <a:effectLst/>
                <a:latin typeface="Times New Roman" panose="02020603050405020304" pitchFamily="18" charset="0"/>
                <a:cs typeface="Times New Roman" panose="02020603050405020304" pitchFamily="18" charset="0"/>
              </a:rPr>
              <a:t>To analyze data, it is important to know what type of data we are dealing with.</a:t>
            </a:r>
          </a:p>
          <a:p>
            <a:pPr algn="l">
              <a:spcBef>
                <a:spcPts val="600"/>
              </a:spcBef>
            </a:pPr>
            <a:r>
              <a:rPr lang="en-US" b="0" i="0" dirty="0">
                <a:solidFill>
                  <a:srgbClr val="000000"/>
                </a:solidFill>
                <a:effectLst/>
                <a:latin typeface="Times New Roman" panose="02020603050405020304" pitchFamily="18" charset="0"/>
                <a:cs typeface="Times New Roman" panose="02020603050405020304" pitchFamily="18" charset="0"/>
              </a:rPr>
              <a:t>We can split the data types into three main categories:</a:t>
            </a:r>
          </a:p>
          <a:p>
            <a:pPr marL="457200" indent="-223838" algn="l">
              <a:spcBef>
                <a:spcPts val="600"/>
              </a:spcBef>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Numerical</a:t>
            </a:r>
            <a:endParaRPr lang="en-US" b="0" i="0" dirty="0">
              <a:solidFill>
                <a:srgbClr val="000000"/>
              </a:solidFill>
              <a:effectLst/>
              <a:latin typeface="Times New Roman" panose="02020603050405020304" pitchFamily="18" charset="0"/>
              <a:cs typeface="Times New Roman" panose="02020603050405020304" pitchFamily="18" charset="0"/>
            </a:endParaRPr>
          </a:p>
          <a:p>
            <a:pPr marL="457200" indent="-223838"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Categorical</a:t>
            </a:r>
            <a:endParaRPr lang="en-US" b="0" i="0" dirty="0">
              <a:solidFill>
                <a:srgbClr val="000000"/>
              </a:solidFill>
              <a:effectLst/>
              <a:latin typeface="Times New Roman" panose="02020603050405020304" pitchFamily="18" charset="0"/>
              <a:cs typeface="Times New Roman" panose="02020603050405020304" pitchFamily="18" charset="0"/>
            </a:endParaRPr>
          </a:p>
          <a:p>
            <a:pPr marL="457200" indent="-223838" algn="l">
              <a:buFont typeface="Arial" panose="020B0604020202020204" pitchFamily="34" charset="0"/>
              <a:buChar char="•"/>
            </a:pPr>
            <a:r>
              <a:rPr lang="en-US" b="1" i="0" dirty="0">
                <a:solidFill>
                  <a:srgbClr val="000000"/>
                </a:solidFill>
                <a:effectLst/>
                <a:latin typeface="Times New Roman" panose="02020603050405020304" pitchFamily="18" charset="0"/>
                <a:cs typeface="Times New Roman" panose="02020603050405020304" pitchFamily="18" charset="0"/>
              </a:rPr>
              <a:t>Ordinal</a:t>
            </a:r>
            <a:endParaRPr lang="en-US" b="0" i="0" dirty="0">
              <a:solidFill>
                <a:srgbClr val="000000"/>
              </a:solidFill>
              <a:effectLst/>
              <a:latin typeface="Times New Roman" panose="02020603050405020304" pitchFamily="18" charset="0"/>
              <a:cs typeface="Times New Roman" panose="02020603050405020304" pitchFamily="18" charset="0"/>
            </a:endParaRPr>
          </a:p>
          <a:p>
            <a:pPr algn="l">
              <a:spcBef>
                <a:spcPts val="600"/>
              </a:spcBef>
            </a:pPr>
            <a:r>
              <a:rPr lang="en-US" b="1" i="0" dirty="0">
                <a:solidFill>
                  <a:srgbClr val="000000"/>
                </a:solidFill>
                <a:effectLst/>
                <a:latin typeface="Times New Roman" panose="02020603050405020304" pitchFamily="18" charset="0"/>
                <a:cs typeface="Times New Roman" panose="02020603050405020304" pitchFamily="18" charset="0"/>
              </a:rPr>
              <a:t>Numerical</a:t>
            </a:r>
            <a:r>
              <a:rPr lang="en-US" b="0" i="0" dirty="0">
                <a:solidFill>
                  <a:srgbClr val="000000"/>
                </a:solidFill>
                <a:effectLst/>
                <a:latin typeface="Times New Roman" panose="02020603050405020304" pitchFamily="18" charset="0"/>
                <a:cs typeface="Times New Roman" panose="02020603050405020304" pitchFamily="18" charset="0"/>
              </a:rPr>
              <a:t> data are numbers, and can be split into two numerical categories:</a:t>
            </a:r>
          </a:p>
          <a:p>
            <a:pPr marL="457200" indent="-223838" algn="l">
              <a:spcBef>
                <a:spcPts val="600"/>
              </a:spcBef>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Discrete Data</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counted data that are limited to integers, e.g., </a:t>
            </a:r>
            <a:r>
              <a:rPr lang="en-US" dirty="0">
                <a:solidFill>
                  <a:srgbClr val="000000"/>
                </a:solidFill>
                <a:latin typeface="Times New Roman" panose="02020603050405020304" pitchFamily="18" charset="0"/>
                <a:cs typeface="Times New Roman" panose="02020603050405020304" pitchFamily="18" charset="0"/>
              </a:rPr>
              <a:t>t</a:t>
            </a:r>
            <a:r>
              <a:rPr lang="en-US" b="0" i="0" dirty="0">
                <a:solidFill>
                  <a:srgbClr val="000000"/>
                </a:solidFill>
                <a:effectLst/>
                <a:latin typeface="Times New Roman" panose="02020603050405020304" pitchFamily="18" charset="0"/>
                <a:cs typeface="Times New Roman" panose="02020603050405020304" pitchFamily="18" charset="0"/>
              </a:rPr>
              <a:t>he number of cars passing by.</a:t>
            </a:r>
          </a:p>
          <a:p>
            <a:pPr marL="457200" indent="-223838" algn="l">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Continuous Data</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a:solidFill>
                  <a:srgbClr val="000000"/>
                </a:solidFill>
                <a:effectLst/>
                <a:latin typeface="Times New Roman" panose="02020603050405020304" pitchFamily="18" charset="0"/>
                <a:cs typeface="Times New Roman" panose="02020603050405020304" pitchFamily="18" charset="0"/>
              </a:rPr>
              <a:t>- measured data that can be any number, e.g., </a:t>
            </a:r>
            <a:r>
              <a:rPr lang="en-US" dirty="0">
                <a:solidFill>
                  <a:srgbClr val="000000"/>
                </a:solidFill>
                <a:latin typeface="Times New Roman" panose="02020603050405020304" pitchFamily="18" charset="0"/>
                <a:cs typeface="Times New Roman" panose="02020603050405020304" pitchFamily="18" charset="0"/>
              </a:rPr>
              <a:t>t</a:t>
            </a:r>
            <a:r>
              <a:rPr lang="en-US" b="0" i="0" dirty="0">
                <a:solidFill>
                  <a:srgbClr val="000000"/>
                </a:solidFill>
                <a:effectLst/>
                <a:latin typeface="Times New Roman" panose="02020603050405020304" pitchFamily="18" charset="0"/>
                <a:cs typeface="Times New Roman" panose="02020603050405020304" pitchFamily="18" charset="0"/>
              </a:rPr>
              <a:t>he price or the size of an item</a:t>
            </a:r>
          </a:p>
          <a:p>
            <a:pPr algn="l">
              <a:spcBef>
                <a:spcPts val="600"/>
              </a:spcBef>
            </a:pPr>
            <a:r>
              <a:rPr lang="en-US" b="1" i="0" dirty="0">
                <a:solidFill>
                  <a:srgbClr val="000000"/>
                </a:solidFill>
                <a:effectLst/>
                <a:latin typeface="Times New Roman" panose="02020603050405020304" pitchFamily="18" charset="0"/>
                <a:cs typeface="Times New Roman" panose="02020603050405020304" pitchFamily="18" charset="0"/>
              </a:rPr>
              <a:t>Categorical</a:t>
            </a:r>
            <a:r>
              <a:rPr lang="en-US" b="0" i="0" dirty="0">
                <a:solidFill>
                  <a:srgbClr val="000000"/>
                </a:solidFill>
                <a:effectLst/>
                <a:latin typeface="Times New Roman" panose="02020603050405020304" pitchFamily="18" charset="0"/>
                <a:cs typeface="Times New Roman" panose="02020603050405020304" pitchFamily="18" charset="0"/>
              </a:rPr>
              <a:t> data are values that cannot be measured up against each other. Example: a color value, or any yes/no values.</a:t>
            </a:r>
          </a:p>
          <a:p>
            <a:pPr algn="l">
              <a:spcBef>
                <a:spcPts val="600"/>
              </a:spcBef>
            </a:pPr>
            <a:r>
              <a:rPr lang="en-US" b="1" i="0" dirty="0">
                <a:solidFill>
                  <a:srgbClr val="000000"/>
                </a:solidFill>
                <a:effectLst/>
                <a:latin typeface="Times New Roman" panose="02020603050405020304" pitchFamily="18" charset="0"/>
                <a:cs typeface="Times New Roman" panose="02020603050405020304" pitchFamily="18" charset="0"/>
              </a:rPr>
              <a:t>Ordinal</a:t>
            </a:r>
            <a:r>
              <a:rPr lang="en-US" b="0" i="0" dirty="0">
                <a:solidFill>
                  <a:srgbClr val="000000"/>
                </a:solidFill>
                <a:effectLst/>
                <a:latin typeface="Times New Roman" panose="02020603050405020304" pitchFamily="18" charset="0"/>
                <a:cs typeface="Times New Roman" panose="02020603050405020304" pitchFamily="18" charset="0"/>
              </a:rPr>
              <a:t> data are like categorical data, but can be measured up against each other. Example: school grades where A is better than B and so on.</a:t>
            </a:r>
          </a:p>
          <a:p>
            <a:pPr algn="l">
              <a:spcBef>
                <a:spcPts val="600"/>
              </a:spcBef>
            </a:pPr>
            <a:r>
              <a:rPr lang="en-US" b="0" i="0" dirty="0">
                <a:solidFill>
                  <a:srgbClr val="000000"/>
                </a:solidFill>
                <a:effectLst/>
                <a:latin typeface="Times New Roman" panose="02020603050405020304" pitchFamily="18" charset="0"/>
                <a:cs typeface="Times New Roman" panose="02020603050405020304" pitchFamily="18" charset="0"/>
              </a:rPr>
              <a:t>By knowing the data type of your data source, you will be able to know what technique to use when analyzing them.</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278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E0087E-B965-F8CF-B308-92FF6045644F}"/>
              </a:ext>
            </a:extLst>
          </p:cNvPr>
          <p:cNvSpPr>
            <a:spLocks noGrp="1"/>
          </p:cNvSpPr>
          <p:nvPr>
            <p:ph type="sldNum" sz="quarter" idx="10"/>
          </p:nvPr>
        </p:nvSpPr>
        <p:spPr>
          <a:xfrm>
            <a:off x="3429000" y="6506846"/>
            <a:ext cx="2133600" cy="274954"/>
          </a:xfrm>
        </p:spPr>
        <p:txBody>
          <a:bodyPr/>
          <a:lstStyle/>
          <a:p>
            <a:pPr>
              <a:defRPr/>
            </a:pPr>
            <a:fld id="{9247B944-357F-4154-9D4A-835AE90620AC}" type="slidenum">
              <a:rPr lang="en-US" altLang="en-US" smtClean="0"/>
              <a:pPr>
                <a:defRPr/>
              </a:pPr>
              <a:t>3</a:t>
            </a:fld>
            <a:endParaRPr lang="en-US" altLang="en-US" dirty="0"/>
          </a:p>
        </p:txBody>
      </p:sp>
      <p:sp>
        <p:nvSpPr>
          <p:cNvPr id="7" name="Content Placeholder 5"/>
          <p:cNvSpPr txBox="1">
            <a:spLocks/>
          </p:cNvSpPr>
          <p:nvPr/>
        </p:nvSpPr>
        <p:spPr bwMode="auto">
          <a:xfrm>
            <a:off x="457200" y="3200400"/>
            <a:ext cx="8229600" cy="304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534988" indent="-358775">
              <a:spcBef>
                <a:spcPts val="1200"/>
              </a:spcBef>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Machine learning approaches have been applied to many fields, where it is too costly to develop algorithms to perform the needed tasks</a:t>
            </a:r>
            <a:r>
              <a:rPr lang="en-US" sz="2000" b="0" i="0" kern="0" dirty="0">
                <a:solidFill>
                  <a:srgbClr val="15125A"/>
                </a:solidFill>
                <a:effectLst/>
                <a:latin typeface="Times New Roman" panose="02020603050405020304" pitchFamily="18" charset="0"/>
                <a:cs typeface="Times New Roman" panose="02020603050405020304" pitchFamily="18" charset="0"/>
              </a:rPr>
              <a:t>.</a:t>
            </a:r>
            <a:endParaRPr lang="en-US" altLang="en-US" sz="20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US" sz="2200" b="0" i="0" dirty="0">
                <a:solidFill>
                  <a:srgbClr val="202122"/>
                </a:solidFill>
                <a:effectLst/>
                <a:latin typeface="Times New Roman" panose="02020603050405020304" pitchFamily="18" charset="0"/>
                <a:cs typeface="Times New Roman" panose="02020603050405020304" pitchFamily="18" charset="0"/>
              </a:rPr>
              <a:t>ML is known in its application across business problems under the name </a:t>
            </a:r>
            <a:r>
              <a:rPr lang="en-US" sz="2200" b="0" dirty="0">
                <a:solidFill>
                  <a:srgbClr val="3366CC"/>
                </a:solidFill>
                <a:latin typeface="Times New Roman" panose="02020603050405020304" pitchFamily="18" charset="0"/>
                <a:cs typeface="Times New Roman" panose="02020603050405020304" pitchFamily="18" charset="0"/>
              </a:rPr>
              <a:t>predictive analytics</a:t>
            </a:r>
            <a:r>
              <a:rPr lang="en-US" sz="2200" b="0" i="0" u="none" strike="noStrike" kern="0" dirty="0">
                <a:solidFill>
                  <a:srgbClr val="15125A"/>
                </a:solidFill>
                <a:effectLst/>
                <a:latin typeface="Times New Roman" panose="02020603050405020304" pitchFamily="18" charset="0"/>
                <a:cs typeface="Times New Roman" panose="02020603050405020304" pitchFamily="18" charset="0"/>
              </a:rPr>
              <a:t>.</a:t>
            </a:r>
            <a:endParaRPr lang="en-US" altLang="en-US" sz="22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Although not all machine learning is statistically based, </a:t>
            </a:r>
            <a:r>
              <a:rPr lang="en-US" sz="2000" b="0" dirty="0">
                <a:solidFill>
                  <a:srgbClr val="3366CC"/>
                </a:solidFill>
                <a:latin typeface="Times New Roman" panose="02020603050405020304" pitchFamily="18" charset="0"/>
                <a:cs typeface="Times New Roman" panose="02020603050405020304" pitchFamily="18" charset="0"/>
              </a:rPr>
              <a:t>c</a:t>
            </a:r>
            <a:r>
              <a:rPr lang="en-US" sz="2000" b="0" dirty="0">
                <a:solidFill>
                  <a:srgbClr val="0070C0"/>
                </a:solidFill>
                <a:latin typeface="Times New Roman" panose="02020603050405020304" pitchFamily="18" charset="0"/>
                <a:cs typeface="Times New Roman" panose="02020603050405020304" pitchFamily="18" charset="0"/>
              </a:rPr>
              <a:t>omputational statistics</a:t>
            </a:r>
            <a:r>
              <a:rPr lang="en-US" sz="2000" b="0" i="0" dirty="0">
                <a:solidFill>
                  <a:srgbClr val="202122"/>
                </a:solidFill>
                <a:effectLst/>
                <a:latin typeface="Times New Roman" panose="02020603050405020304" pitchFamily="18" charset="0"/>
                <a:cs typeface="Times New Roman" panose="02020603050405020304" pitchFamily="18" charset="0"/>
              </a:rPr>
              <a:t> is an important source of the field's methods.</a:t>
            </a:r>
          </a:p>
          <a:p>
            <a:pPr marL="534988" indent="-358775">
              <a:spcBef>
                <a:spcPts val="1200"/>
              </a:spcBef>
              <a:buFont typeface="Wingdings" panose="05000000000000000000" pitchFamily="2" charset="2"/>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The term </a:t>
            </a:r>
            <a:r>
              <a:rPr lang="en-US" sz="2000" b="0" i="1" dirty="0">
                <a:solidFill>
                  <a:srgbClr val="202122"/>
                </a:solidFill>
                <a:effectLst/>
                <a:latin typeface="Times New Roman" panose="02020603050405020304" pitchFamily="18" charset="0"/>
                <a:cs typeface="Times New Roman" panose="02020603050405020304" pitchFamily="18" charset="0"/>
              </a:rPr>
              <a:t>machine learning</a:t>
            </a:r>
            <a:r>
              <a:rPr lang="en-US" sz="2000" b="0" i="0" dirty="0">
                <a:solidFill>
                  <a:srgbClr val="202122"/>
                </a:solidFill>
                <a:effectLst/>
                <a:latin typeface="Times New Roman" panose="02020603050405020304" pitchFamily="18" charset="0"/>
                <a:cs typeface="Times New Roman" panose="02020603050405020304" pitchFamily="18" charset="0"/>
              </a:rPr>
              <a:t> was coined in 1959 by </a:t>
            </a:r>
            <a:r>
              <a:rPr lang="en-US" sz="2000" b="0" i="0" u="none" strike="noStrike" dirty="0">
                <a:solidFill>
                  <a:srgbClr val="3366CC"/>
                </a:solidFill>
                <a:effectLst/>
                <a:latin typeface="Times New Roman" panose="02020603050405020304" pitchFamily="18" charset="0"/>
                <a:cs typeface="Times New Roman" panose="02020603050405020304" pitchFamily="18" charset="0"/>
                <a:hlinkClick r:id="rId3" tooltip="Arthur Samuel (computer scientist)"/>
              </a:rPr>
              <a:t>Arthur Samuel</a:t>
            </a:r>
            <a:r>
              <a:rPr lang="en-US" sz="2000" b="0" i="0" dirty="0">
                <a:solidFill>
                  <a:srgbClr val="202122"/>
                </a:solidFill>
                <a:effectLst/>
                <a:latin typeface="Times New Roman" panose="02020603050405020304" pitchFamily="18" charset="0"/>
                <a:cs typeface="Times New Roman" panose="02020603050405020304" pitchFamily="18" charset="0"/>
              </a:rPr>
              <a:t>, an </a:t>
            </a:r>
            <a:r>
              <a:rPr lang="en-US" sz="2000" b="0" dirty="0">
                <a:solidFill>
                  <a:srgbClr val="0070C0"/>
                </a:solidFill>
                <a:latin typeface="Times New Roman" panose="02020603050405020304" pitchFamily="18" charset="0"/>
                <a:cs typeface="Times New Roman" panose="02020603050405020304" pitchFamily="18" charset="0"/>
              </a:rPr>
              <a:t>IBM</a:t>
            </a:r>
            <a:r>
              <a:rPr lang="en-US" sz="2000" b="0" dirty="0">
                <a:solidFill>
                  <a:srgbClr val="202122"/>
                </a:solidFill>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employee and pioneer in the field of </a:t>
            </a:r>
            <a:r>
              <a:rPr lang="en-US" sz="2000" b="0" dirty="0">
                <a:solidFill>
                  <a:srgbClr val="0070C0"/>
                </a:solidFill>
                <a:latin typeface="Times New Roman" panose="02020603050405020304" pitchFamily="18" charset="0"/>
                <a:cs typeface="Times New Roman" panose="02020603050405020304" pitchFamily="18" charset="0"/>
              </a:rPr>
              <a:t>computer gaming</a:t>
            </a:r>
            <a:r>
              <a:rPr lang="en-US" sz="2000" b="0" i="0" dirty="0">
                <a:solidFill>
                  <a:srgbClr val="202122"/>
                </a:solidFill>
                <a:effectLst/>
                <a:latin typeface="Times New Roman" panose="02020603050405020304" pitchFamily="18" charset="0"/>
                <a:cs typeface="Times New Roman" panose="02020603050405020304" pitchFamily="18" charset="0"/>
              </a:rPr>
              <a:t> and </a:t>
            </a:r>
            <a:r>
              <a:rPr lang="en-US" sz="2000" b="0" i="0" dirty="0">
                <a:solidFill>
                  <a:srgbClr val="0070C0"/>
                </a:solidFill>
                <a:effectLst/>
                <a:latin typeface="Times New Roman" panose="02020603050405020304" pitchFamily="18" charset="0"/>
                <a:cs typeface="Times New Roman" panose="02020603050405020304" pitchFamily="18" charset="0"/>
              </a:rPr>
              <a:t>AI</a:t>
            </a:r>
            <a:r>
              <a:rPr lang="en-US" sz="2000" b="0" i="0" dirty="0">
                <a:solidFill>
                  <a:srgbClr val="202122"/>
                </a:solidFill>
                <a:effectLst/>
                <a:latin typeface="Times New Roman" panose="02020603050405020304" pitchFamily="18" charset="0"/>
                <a:cs typeface="Times New Roman" panose="02020603050405020304" pitchFamily="18" charset="0"/>
              </a:rPr>
              <a:t>.</a:t>
            </a:r>
            <a:endParaRPr lang="en-US" altLang="en-US" sz="2000" b="0" kern="0" dirty="0">
              <a:solidFill>
                <a:srgbClr val="15125A"/>
              </a:solidFill>
              <a:latin typeface="Times New Roman" panose="02020603050405020304" pitchFamily="18" charset="0"/>
              <a:cs typeface="Times New Roman" panose="02020603050405020304" pitchFamily="18" charset="0"/>
            </a:endParaRPr>
          </a:p>
        </p:txBody>
      </p:sp>
      <p:sp>
        <p:nvSpPr>
          <p:cNvPr id="3" name="Content Placeholder 5">
            <a:extLst>
              <a:ext uri="{FF2B5EF4-FFF2-40B4-BE49-F238E27FC236}">
                <a16:creationId xmlns:a16="http://schemas.microsoft.com/office/drawing/2014/main" id="{96F18AD9-7147-9CDE-4482-043CEEBAECCE}"/>
              </a:ext>
            </a:extLst>
          </p:cNvPr>
          <p:cNvSpPr txBox="1">
            <a:spLocks/>
          </p:cNvSpPr>
          <p:nvPr/>
        </p:nvSpPr>
        <p:spPr bwMode="auto">
          <a:xfrm>
            <a:off x="457200" y="762000"/>
            <a:ext cx="8229600" cy="2209800"/>
          </a:xfrm>
          <a:prstGeom prst="rect">
            <a:avLst/>
          </a:prstGeom>
        </p:spPr>
        <p:style>
          <a:lnRef idx="1">
            <a:schemeClr val="accent3"/>
          </a:lnRef>
          <a:fillRef idx="2">
            <a:schemeClr val="accent3"/>
          </a:fillRef>
          <a:effectRef idx="1">
            <a:schemeClr val="accent3"/>
          </a:effectRef>
          <a:fontRef idx="minor">
            <a:schemeClr val="dk1"/>
          </a:fontRef>
        </p:style>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j-lt"/>
              </a:defRPr>
            </a:lvl2pPr>
            <a:lvl3pPr marL="1143000" indent="-228600" algn="l" rtl="0" eaLnBrk="0" fontAlgn="base" hangingPunct="0">
              <a:spcBef>
                <a:spcPct val="20000"/>
              </a:spcBef>
              <a:spcAft>
                <a:spcPct val="0"/>
              </a:spcAft>
              <a:buClr>
                <a:schemeClr val="tx1"/>
              </a:buClr>
              <a:buChar char="•"/>
              <a:defRPr sz="22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0" indent="0">
              <a:spcBef>
                <a:spcPts val="0"/>
              </a:spcBef>
              <a:buNone/>
              <a:tabLst>
                <a:tab pos="265113" algn="l"/>
              </a:tabLst>
            </a:pPr>
            <a:r>
              <a:rPr lang="en-US" sz="2200" b="1" i="0" dirty="0">
                <a:solidFill>
                  <a:srgbClr val="202122"/>
                </a:solidFill>
                <a:effectLst/>
                <a:latin typeface="Times New Roman" panose="02020603050405020304" pitchFamily="18" charset="0"/>
                <a:cs typeface="Times New Roman" panose="02020603050405020304" pitchFamily="18" charset="0"/>
              </a:rPr>
              <a:t> 	Machine learning</a:t>
            </a:r>
            <a:r>
              <a:rPr lang="en-US" sz="2200" b="0" i="0" dirty="0">
                <a:solidFill>
                  <a:srgbClr val="202122"/>
                </a:solidFill>
                <a:effectLst/>
                <a:latin typeface="Times New Roman" panose="02020603050405020304" pitchFamily="18" charset="0"/>
                <a:cs typeface="Times New Roman" panose="02020603050405020304" pitchFamily="18" charset="0"/>
              </a:rPr>
              <a:t> (</a:t>
            </a:r>
            <a:r>
              <a:rPr lang="en-US" sz="2200" b="1" i="0" dirty="0">
                <a:solidFill>
                  <a:srgbClr val="202122"/>
                </a:solidFill>
                <a:effectLst/>
                <a:latin typeface="Times New Roman" panose="02020603050405020304" pitchFamily="18" charset="0"/>
                <a:cs typeface="Times New Roman" panose="02020603050405020304" pitchFamily="18" charset="0"/>
              </a:rPr>
              <a:t>ML</a:t>
            </a:r>
            <a:r>
              <a:rPr lang="en-US" sz="2200" b="0" i="0" dirty="0">
                <a:solidFill>
                  <a:srgbClr val="202122"/>
                </a:solidFill>
                <a:effectLst/>
                <a:latin typeface="Times New Roman" panose="02020603050405020304" pitchFamily="18" charset="0"/>
                <a:cs typeface="Times New Roman" panose="02020603050405020304" pitchFamily="18" charset="0"/>
              </a:rPr>
              <a:t>) is a </a:t>
            </a:r>
            <a:r>
              <a:rPr lang="en-US" sz="2200" b="0" dirty="0">
                <a:solidFill>
                  <a:srgbClr val="0070C0"/>
                </a:solidFill>
                <a:latin typeface="Times New Roman" panose="02020603050405020304" pitchFamily="18" charset="0"/>
                <a:cs typeface="Times New Roman" panose="02020603050405020304" pitchFamily="18" charset="0"/>
              </a:rPr>
              <a:t>field of study</a:t>
            </a:r>
            <a:r>
              <a:rPr lang="en-US" sz="2200" b="0" i="0" dirty="0">
                <a:solidFill>
                  <a:srgbClr val="202122"/>
                </a:solidFill>
                <a:effectLst/>
                <a:latin typeface="Times New Roman" panose="02020603050405020304" pitchFamily="18" charset="0"/>
                <a:cs typeface="Times New Roman" panose="02020603050405020304" pitchFamily="18" charset="0"/>
              </a:rPr>
              <a:t> in </a:t>
            </a:r>
            <a:r>
              <a:rPr lang="en-US" sz="2200" b="0" dirty="0">
                <a:solidFill>
                  <a:srgbClr val="0070C0"/>
                </a:solidFill>
                <a:latin typeface="Times New Roman" panose="02020603050405020304" pitchFamily="18" charset="0"/>
                <a:cs typeface="Times New Roman" panose="02020603050405020304" pitchFamily="18" charset="0"/>
              </a:rPr>
              <a:t>artificial intelligence</a:t>
            </a:r>
            <a:r>
              <a:rPr lang="en-US" sz="2200" b="0" dirty="0">
                <a:solidFill>
                  <a:srgbClr val="0000CC"/>
                </a:solidFill>
                <a:latin typeface="Times New Roman" panose="02020603050405020304" pitchFamily="18" charset="0"/>
                <a:cs typeface="Times New Roman" panose="02020603050405020304" pitchFamily="18" charset="0"/>
              </a:rPr>
              <a:t> (</a:t>
            </a:r>
            <a:r>
              <a:rPr lang="en-US" sz="2200" b="0" dirty="0">
                <a:solidFill>
                  <a:srgbClr val="0070C0"/>
                </a:solidFill>
                <a:latin typeface="Times New Roman" panose="02020603050405020304" pitchFamily="18" charset="0"/>
                <a:cs typeface="Times New Roman" panose="02020603050405020304" pitchFamily="18" charset="0"/>
              </a:rPr>
              <a:t>AI</a:t>
            </a:r>
            <a:r>
              <a:rPr lang="en-US" sz="2200" b="0" dirty="0">
                <a:solidFill>
                  <a:srgbClr val="0000CC"/>
                </a:solidFill>
                <a:latin typeface="Times New Roman" panose="02020603050405020304" pitchFamily="18" charset="0"/>
                <a:cs typeface="Times New Roman" panose="02020603050405020304" pitchFamily="18" charset="0"/>
              </a:rPr>
              <a:t>)</a:t>
            </a:r>
            <a:r>
              <a:rPr lang="en-US" sz="2200" b="0" dirty="0">
                <a:solidFill>
                  <a:srgbClr val="202122"/>
                </a:solidFill>
                <a:latin typeface="Times New Roman" panose="02020603050405020304" pitchFamily="18" charset="0"/>
                <a:cs typeface="Times New Roman" panose="02020603050405020304" pitchFamily="18" charset="0"/>
              </a:rPr>
              <a:t> </a:t>
            </a:r>
            <a:r>
              <a:rPr lang="en-US" sz="2200" b="0" i="0" dirty="0">
                <a:solidFill>
                  <a:srgbClr val="202122"/>
                </a:solidFill>
                <a:effectLst/>
                <a:latin typeface="Times New Roman" panose="02020603050405020304" pitchFamily="18" charset="0"/>
                <a:cs typeface="Times New Roman" panose="02020603050405020304" pitchFamily="18" charset="0"/>
              </a:rPr>
              <a:t>concerned with the development and study of </a:t>
            </a:r>
            <a:r>
              <a:rPr lang="en-US" sz="2200" b="0" dirty="0">
                <a:solidFill>
                  <a:srgbClr val="0070C0"/>
                </a:solidFill>
                <a:latin typeface="Times New Roman" panose="02020603050405020304" pitchFamily="18" charset="0"/>
                <a:cs typeface="Times New Roman" panose="02020603050405020304" pitchFamily="18" charset="0"/>
              </a:rPr>
              <a:t>statistical algorithms</a:t>
            </a:r>
            <a:r>
              <a:rPr lang="en-US" sz="2200" b="0" dirty="0">
                <a:solidFill>
                  <a:srgbClr val="202122"/>
                </a:solidFill>
                <a:latin typeface="Times New Roman" panose="02020603050405020304" pitchFamily="18" charset="0"/>
                <a:cs typeface="Times New Roman" panose="02020603050405020304" pitchFamily="18" charset="0"/>
              </a:rPr>
              <a:t> </a:t>
            </a:r>
            <a:r>
              <a:rPr lang="en-US" sz="2200" b="0" i="0" dirty="0">
                <a:solidFill>
                  <a:srgbClr val="202122"/>
                </a:solidFill>
                <a:effectLst/>
                <a:latin typeface="Times New Roman" panose="02020603050405020304" pitchFamily="18" charset="0"/>
                <a:cs typeface="Times New Roman" panose="02020603050405020304" pitchFamily="18" charset="0"/>
              </a:rPr>
              <a:t>that can learn from data and </a:t>
            </a:r>
            <a:r>
              <a:rPr lang="en-US" sz="2200" b="0" dirty="0">
                <a:solidFill>
                  <a:srgbClr val="0070C0"/>
                </a:solidFill>
                <a:latin typeface="Times New Roman" panose="02020603050405020304" pitchFamily="18" charset="0"/>
                <a:cs typeface="Times New Roman" panose="02020603050405020304" pitchFamily="18" charset="0"/>
              </a:rPr>
              <a:t>generalize</a:t>
            </a:r>
            <a:r>
              <a:rPr lang="en-US" sz="2200" b="0" i="0" dirty="0">
                <a:solidFill>
                  <a:srgbClr val="202122"/>
                </a:solidFill>
                <a:effectLst/>
                <a:latin typeface="Times New Roman" panose="02020603050405020304" pitchFamily="18" charset="0"/>
                <a:cs typeface="Times New Roman" panose="02020603050405020304" pitchFamily="18" charset="0"/>
              </a:rPr>
              <a:t> to unseen data, and thus perform tasks without explicit instructions. Recently, generative</a:t>
            </a:r>
            <a:r>
              <a:rPr lang="en-US" sz="2200" b="0" dirty="0">
                <a:solidFill>
                  <a:srgbClr val="202122"/>
                </a:solidFill>
                <a:latin typeface="Times New Roman" panose="02020603050405020304" pitchFamily="18" charset="0"/>
                <a:cs typeface="Times New Roman" panose="02020603050405020304" pitchFamily="18" charset="0"/>
              </a:rPr>
              <a:t> </a:t>
            </a:r>
            <a:r>
              <a:rPr lang="en-US" sz="2200" b="0" dirty="0">
                <a:solidFill>
                  <a:srgbClr val="0000CC"/>
                </a:solidFill>
                <a:latin typeface="Times New Roman" panose="02020603050405020304" pitchFamily="18" charset="0"/>
                <a:cs typeface="Times New Roman" panose="02020603050405020304" pitchFamily="18" charset="0"/>
              </a:rPr>
              <a:t>AI</a:t>
            </a:r>
            <a:r>
              <a:rPr lang="en-US" sz="2200" b="0" dirty="0">
                <a:solidFill>
                  <a:srgbClr val="202122"/>
                </a:solidFill>
                <a:latin typeface="Times New Roman" panose="02020603050405020304" pitchFamily="18" charset="0"/>
                <a:cs typeface="Times New Roman" panose="02020603050405020304" pitchFamily="18" charset="0"/>
              </a:rPr>
              <a:t> </a:t>
            </a:r>
            <a:r>
              <a:rPr lang="en-US" sz="2200" b="0" i="0" dirty="0">
                <a:solidFill>
                  <a:srgbClr val="202122"/>
                </a:solidFill>
                <a:effectLst/>
                <a:latin typeface="Times New Roman" panose="02020603050405020304" pitchFamily="18" charset="0"/>
                <a:cs typeface="Times New Roman" panose="02020603050405020304" pitchFamily="18" charset="0"/>
              </a:rPr>
              <a:t>have been able to surpass many previous approaches in performance. (</a:t>
            </a:r>
            <a:r>
              <a:rPr lang="en-US" sz="2200" b="0" i="0" dirty="0">
                <a:solidFill>
                  <a:srgbClr val="202122"/>
                </a:solidFill>
                <a:effectLst/>
                <a:latin typeface="Times New Roman" panose="02020603050405020304" pitchFamily="18" charset="0"/>
                <a:cs typeface="Times New Roman" panose="02020603050405020304" pitchFamily="18" charset="0"/>
                <a:hlinkClick r:id="rId4"/>
              </a:rPr>
              <a:t>https://en.wikipedia.org/wiki/Machine_learning</a:t>
            </a:r>
            <a:r>
              <a:rPr lang="en-US" sz="2200" b="0" i="0" dirty="0">
                <a:solidFill>
                  <a:srgbClr val="202122"/>
                </a:solidFill>
                <a:effectLst/>
                <a:latin typeface="Times New Roman" panose="02020603050405020304" pitchFamily="18" charset="0"/>
                <a:cs typeface="Times New Roman" panose="02020603050405020304" pitchFamily="18" charset="0"/>
              </a:rPr>
              <a:t>)</a:t>
            </a:r>
            <a:endParaRPr lang="en-US" altLang="en-US" sz="2200" b="0" kern="0" dirty="0">
              <a:solidFill>
                <a:srgbClr val="15125A"/>
              </a:solidFill>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B846F6D4-A0E3-8FAF-E9F0-5E079D07411C}"/>
              </a:ext>
            </a:extLst>
          </p:cNvPr>
          <p:cNvSpPr txBox="1">
            <a:spLocks noChangeArrowheads="1"/>
          </p:cNvSpPr>
          <p:nvPr/>
        </p:nvSpPr>
        <p:spPr>
          <a:xfrm>
            <a:off x="1066800" y="85436"/>
            <a:ext cx="6553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800" kern="0" dirty="0">
                <a:solidFill>
                  <a:srgbClr val="000066"/>
                </a:solidFill>
                <a:latin typeface="Times New Roman" pitchFamily="18" charset="0"/>
                <a:cs typeface="Times New Roman" pitchFamily="18" charset="0"/>
              </a:rPr>
              <a:t>Machine Learning – An Introduction</a:t>
            </a:r>
          </a:p>
        </p:txBody>
      </p:sp>
    </p:spTree>
    <p:extLst>
      <p:ext uri="{BB962C8B-B14F-4D97-AF65-F5344CB8AC3E}">
        <p14:creationId xmlns:p14="http://schemas.microsoft.com/office/powerpoint/2010/main" val="1752575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26F7E-B7E9-4091-EB37-565BBBA1A175}"/>
              </a:ext>
            </a:extLst>
          </p:cNvPr>
          <p:cNvSpPr>
            <a:spLocks noGrp="1"/>
          </p:cNvSpPr>
          <p:nvPr>
            <p:ph type="sldNum" sz="quarter" idx="10"/>
          </p:nvPr>
        </p:nvSpPr>
        <p:spPr/>
        <p:txBody>
          <a:bodyPr/>
          <a:lstStyle/>
          <a:p>
            <a:pPr>
              <a:defRPr/>
            </a:pPr>
            <a:fld id="{9247B944-357F-4154-9D4A-835AE90620AC}" type="slidenum">
              <a:rPr lang="en-US" altLang="en-US" smtClean="0"/>
              <a:pPr>
                <a:defRPr/>
              </a:pPr>
              <a:t>30</a:t>
            </a:fld>
            <a:endParaRPr lang="en-US" altLang="en-US" dirty="0"/>
          </a:p>
        </p:txBody>
      </p:sp>
      <p:sp>
        <p:nvSpPr>
          <p:cNvPr id="3" name="Rectangle 2">
            <a:extLst>
              <a:ext uri="{FF2B5EF4-FFF2-40B4-BE49-F238E27FC236}">
                <a16:creationId xmlns:a16="http://schemas.microsoft.com/office/drawing/2014/main" id="{E891CC5B-4519-900C-64A3-14D61C81B39E}"/>
              </a:ext>
            </a:extLst>
          </p:cNvPr>
          <p:cNvSpPr txBox="1">
            <a:spLocks noChangeArrowheads="1"/>
          </p:cNvSpPr>
          <p:nvPr/>
        </p:nvSpPr>
        <p:spPr>
          <a:xfrm>
            <a:off x="1143000" y="85436"/>
            <a:ext cx="6172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Mean Median Mode</a:t>
            </a:r>
          </a:p>
        </p:txBody>
      </p:sp>
      <p:sp>
        <p:nvSpPr>
          <p:cNvPr id="4" name="TextBox 3">
            <a:extLst>
              <a:ext uri="{FF2B5EF4-FFF2-40B4-BE49-F238E27FC236}">
                <a16:creationId xmlns:a16="http://schemas.microsoft.com/office/drawing/2014/main" id="{8B117989-1464-228A-09BD-BD3866E173C8}"/>
              </a:ext>
            </a:extLst>
          </p:cNvPr>
          <p:cNvSpPr txBox="1"/>
          <p:nvPr/>
        </p:nvSpPr>
        <p:spPr>
          <a:xfrm>
            <a:off x="457200" y="762000"/>
            <a:ext cx="8229600" cy="247760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In Machine Learning (and in mathematics) there are often three values that interests us:</a:t>
            </a:r>
          </a:p>
          <a:p>
            <a:pPr marL="457200" indent="-223838" algn="l">
              <a:spcBef>
                <a:spcPts val="600"/>
              </a:spcBef>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Mean</a:t>
            </a:r>
            <a:r>
              <a:rPr lang="en-US" sz="2000" b="0" i="0" dirty="0">
                <a:solidFill>
                  <a:srgbClr val="000000"/>
                </a:solidFill>
                <a:effectLst/>
                <a:latin typeface="Times New Roman" panose="02020603050405020304" pitchFamily="18" charset="0"/>
                <a:cs typeface="Times New Roman" panose="02020603050405020304" pitchFamily="18" charset="0"/>
              </a:rPr>
              <a:t> - The average value</a:t>
            </a:r>
          </a:p>
          <a:p>
            <a:pPr marL="457200" indent="-223838" algn="l">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Median</a:t>
            </a:r>
            <a:r>
              <a:rPr lang="en-US" sz="2000" b="0" i="0" dirty="0">
                <a:solidFill>
                  <a:srgbClr val="000000"/>
                </a:solidFill>
                <a:effectLst/>
                <a:latin typeface="Times New Roman" panose="02020603050405020304" pitchFamily="18" charset="0"/>
                <a:cs typeface="Times New Roman" panose="02020603050405020304" pitchFamily="18" charset="0"/>
              </a:rPr>
              <a:t> - The mid point value</a:t>
            </a:r>
          </a:p>
          <a:p>
            <a:pPr marL="457200" indent="-223838" algn="l">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Mode</a:t>
            </a:r>
            <a:r>
              <a:rPr lang="en-US" sz="2000" b="0" i="0" dirty="0">
                <a:solidFill>
                  <a:srgbClr val="000000"/>
                </a:solidFill>
                <a:effectLst/>
                <a:latin typeface="Times New Roman" panose="02020603050405020304" pitchFamily="18" charset="0"/>
                <a:cs typeface="Times New Roman" panose="02020603050405020304" pitchFamily="18" charset="0"/>
              </a:rPr>
              <a:t> - The most common value</a:t>
            </a:r>
          </a:p>
          <a:p>
            <a:pPr algn="l">
              <a:spcBef>
                <a:spcPts val="600"/>
              </a:spcBef>
            </a:pPr>
            <a:r>
              <a:rPr lang="en-US" sz="2000" b="0" i="0" dirty="0">
                <a:solidFill>
                  <a:srgbClr val="000000"/>
                </a:solidFill>
                <a:effectLst/>
                <a:latin typeface="Times New Roman" panose="02020603050405020304" pitchFamily="18" charset="0"/>
                <a:cs typeface="Times New Roman" panose="02020603050405020304" pitchFamily="18" charset="0"/>
              </a:rPr>
              <a:t>Example: We have registered the speed of 13 cars: </a:t>
            </a:r>
          </a:p>
          <a:p>
            <a:pPr algn="l">
              <a:spcBef>
                <a:spcPts val="600"/>
              </a:spcBef>
            </a:pPr>
            <a:r>
              <a:rPr lang="en-US" sz="2000" dirty="0">
                <a:solidFill>
                  <a:srgbClr val="000000"/>
                </a:solidFill>
                <a:latin typeface="Times New Roman" panose="02020603050405020304" pitchFamily="18" charset="0"/>
                <a:cs typeface="Times New Roman" panose="02020603050405020304" pitchFamily="18" charset="0"/>
              </a:rPr>
              <a:t>                 </a:t>
            </a:r>
            <a:r>
              <a:rPr lang="en-SG" sz="2000" b="0" i="0" dirty="0">
                <a:solidFill>
                  <a:schemeClr val="tx1"/>
                </a:solidFill>
                <a:effectLst/>
                <a:latin typeface="Times New Roman" panose="02020603050405020304" pitchFamily="18" charset="0"/>
                <a:cs typeface="Times New Roman" panose="02020603050405020304" pitchFamily="18" charset="0"/>
              </a:rPr>
              <a:t>99, 86, 87, 88, 111, 86, 103, 87, 94, 78, 77, 85, 86</a:t>
            </a:r>
            <a:endParaRPr lang="en-US" sz="2000" b="0" i="0" dirty="0">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629EF1B-4C38-A258-56AE-AE025F36731C}"/>
              </a:ext>
            </a:extLst>
          </p:cNvPr>
          <p:cNvSpPr txBox="1"/>
          <p:nvPr/>
        </p:nvSpPr>
        <p:spPr>
          <a:xfrm>
            <a:off x="457200" y="3477161"/>
            <a:ext cx="8229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speed = [99,86,87,88,111,86,103,87,94,78,77,85,86]</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numpy.mean</a:t>
            </a:r>
            <a:r>
              <a:rPr lang="en-US" sz="1600" b="0" i="0" dirty="0">
                <a:solidFill>
                  <a:schemeClr val="tx1"/>
                </a:solidFill>
                <a:effectLst/>
                <a:latin typeface="Courier New" panose="02070309020205020404" pitchFamily="49" charset="0"/>
                <a:cs typeface="Courier New" panose="02070309020205020404" pitchFamily="49" charset="0"/>
              </a:rPr>
              <a:t>(speed)</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y = </a:t>
            </a:r>
            <a:r>
              <a:rPr lang="en-US" sz="1600" b="0" i="0" dirty="0" err="1">
                <a:solidFill>
                  <a:schemeClr val="tx1"/>
                </a:solidFill>
                <a:effectLst/>
                <a:latin typeface="Courier New" panose="02070309020205020404" pitchFamily="49" charset="0"/>
                <a:cs typeface="Courier New" panose="02070309020205020404" pitchFamily="49" charset="0"/>
              </a:rPr>
              <a:t>numpy.median</a:t>
            </a:r>
            <a:r>
              <a:rPr lang="en-US" sz="1600" b="0" i="0" dirty="0">
                <a:solidFill>
                  <a:schemeClr val="tx1"/>
                </a:solidFill>
                <a:effectLst/>
                <a:latin typeface="Courier New" panose="02070309020205020404" pitchFamily="49" charset="0"/>
                <a:cs typeface="Courier New" panose="02070309020205020404" pitchFamily="49" charset="0"/>
              </a:rPr>
              <a:t>(speed)</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print(x, y)</a:t>
            </a:r>
          </a:p>
        </p:txBody>
      </p:sp>
      <p:sp>
        <p:nvSpPr>
          <p:cNvPr id="7" name="TextBox 6">
            <a:extLst>
              <a:ext uri="{FF2B5EF4-FFF2-40B4-BE49-F238E27FC236}">
                <a16:creationId xmlns:a16="http://schemas.microsoft.com/office/drawing/2014/main" id="{8E97E3A1-081E-BA53-DC2A-A0988BDBD35E}"/>
              </a:ext>
            </a:extLst>
          </p:cNvPr>
          <p:cNvSpPr txBox="1"/>
          <p:nvPr/>
        </p:nvSpPr>
        <p:spPr>
          <a:xfrm>
            <a:off x="457200" y="5018782"/>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from </a:t>
            </a:r>
            <a:r>
              <a:rPr lang="en-US" sz="1600" b="0" i="0" dirty="0" err="1">
                <a:solidFill>
                  <a:schemeClr val="tx1"/>
                </a:solidFill>
                <a:effectLst/>
                <a:latin typeface="Courier New" panose="02070309020205020404" pitchFamily="49" charset="0"/>
                <a:cs typeface="Courier New" panose="02070309020205020404" pitchFamily="49" charset="0"/>
              </a:rPr>
              <a:t>scipy</a:t>
            </a:r>
            <a:r>
              <a:rPr lang="en-US" sz="1600" b="0" i="0" dirty="0">
                <a:solidFill>
                  <a:schemeClr val="tx1"/>
                </a:solidFill>
                <a:effectLst/>
                <a:latin typeface="Courier New" panose="02070309020205020404" pitchFamily="49" charset="0"/>
                <a:cs typeface="Courier New" panose="02070309020205020404" pitchFamily="49" charset="0"/>
              </a:rPr>
              <a:t> import stats</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speed = [99,86,87,88,111,86,103,87,94,78,77,85,86]</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stats.mode</a:t>
            </a:r>
            <a:r>
              <a:rPr lang="en-US" sz="1600" b="0" i="0" dirty="0">
                <a:solidFill>
                  <a:schemeClr val="tx1"/>
                </a:solidFill>
                <a:effectLst/>
                <a:latin typeface="Courier New" panose="02070309020205020404" pitchFamily="49" charset="0"/>
                <a:cs typeface="Courier New" panose="02070309020205020404" pitchFamily="49" charset="0"/>
              </a:rPr>
              <a:t>(speed)</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print(x)</a:t>
            </a:r>
          </a:p>
        </p:txBody>
      </p:sp>
    </p:spTree>
    <p:extLst>
      <p:ext uri="{BB962C8B-B14F-4D97-AF65-F5344CB8AC3E}">
        <p14:creationId xmlns:p14="http://schemas.microsoft.com/office/powerpoint/2010/main" val="159914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07D2E-F8E8-2737-9DB8-C77F8D5D80FD}"/>
              </a:ext>
            </a:extLst>
          </p:cNvPr>
          <p:cNvSpPr>
            <a:spLocks noGrp="1"/>
          </p:cNvSpPr>
          <p:nvPr>
            <p:ph type="sldNum" sz="quarter" idx="10"/>
          </p:nvPr>
        </p:nvSpPr>
        <p:spPr/>
        <p:txBody>
          <a:bodyPr/>
          <a:lstStyle/>
          <a:p>
            <a:pPr>
              <a:defRPr/>
            </a:pPr>
            <a:fld id="{9247B944-357F-4154-9D4A-835AE90620AC}" type="slidenum">
              <a:rPr lang="en-US" altLang="en-US" smtClean="0"/>
              <a:pPr>
                <a:defRPr/>
              </a:pPr>
              <a:t>31</a:t>
            </a:fld>
            <a:endParaRPr lang="en-US" altLang="en-US" dirty="0"/>
          </a:p>
        </p:txBody>
      </p:sp>
      <p:sp>
        <p:nvSpPr>
          <p:cNvPr id="3" name="Rectangle 2">
            <a:extLst>
              <a:ext uri="{FF2B5EF4-FFF2-40B4-BE49-F238E27FC236}">
                <a16:creationId xmlns:a16="http://schemas.microsoft.com/office/drawing/2014/main" id="{3C550489-6AC6-7E33-B718-2530B209AD51}"/>
              </a:ext>
            </a:extLst>
          </p:cNvPr>
          <p:cNvSpPr txBox="1">
            <a:spLocks noChangeArrowheads="1"/>
          </p:cNvSpPr>
          <p:nvPr/>
        </p:nvSpPr>
        <p:spPr>
          <a:xfrm>
            <a:off x="685800" y="85436"/>
            <a:ext cx="7086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Standard Deviation, Percentiles</a:t>
            </a:r>
          </a:p>
        </p:txBody>
      </p:sp>
      <p:sp>
        <p:nvSpPr>
          <p:cNvPr id="4" name="TextBox 3">
            <a:extLst>
              <a:ext uri="{FF2B5EF4-FFF2-40B4-BE49-F238E27FC236}">
                <a16:creationId xmlns:a16="http://schemas.microsoft.com/office/drawing/2014/main" id="{6BC53A8A-14E2-78E1-E409-17BF4951E9C7}"/>
              </a:ext>
            </a:extLst>
          </p:cNvPr>
          <p:cNvSpPr txBox="1"/>
          <p:nvPr/>
        </p:nvSpPr>
        <p:spPr>
          <a:xfrm>
            <a:off x="457200" y="838200"/>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speed = [99,86,87,88,111,86,103,87,94,78,77,85,86]</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numpy.std</a:t>
            </a:r>
            <a:r>
              <a:rPr lang="en-US" sz="1600" b="0" i="0" dirty="0">
                <a:solidFill>
                  <a:schemeClr val="tx1"/>
                </a:solidFill>
                <a:effectLst/>
                <a:latin typeface="Courier New" panose="02070309020205020404" pitchFamily="49" charset="0"/>
                <a:cs typeface="Courier New" panose="02070309020205020404" pitchFamily="49" charset="0"/>
              </a:rPr>
              <a:t>(speed)</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print(x)</a:t>
            </a:r>
          </a:p>
        </p:txBody>
      </p:sp>
      <p:sp>
        <p:nvSpPr>
          <p:cNvPr id="5" name="TextBox 4">
            <a:extLst>
              <a:ext uri="{FF2B5EF4-FFF2-40B4-BE49-F238E27FC236}">
                <a16:creationId xmlns:a16="http://schemas.microsoft.com/office/drawing/2014/main" id="{625DC03D-647A-9B5A-3E12-81827A5BE94F}"/>
              </a:ext>
            </a:extLst>
          </p:cNvPr>
          <p:cNvSpPr txBox="1"/>
          <p:nvPr/>
        </p:nvSpPr>
        <p:spPr>
          <a:xfrm>
            <a:off x="457200" y="2199382"/>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ages =[5,31,43,48,50,41,7,11,15,39,80,82,32,2,8,6,25,36,27,61,31]</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numpy.percentile</a:t>
            </a:r>
            <a:r>
              <a:rPr lang="en-US" sz="1600" b="0" i="0" dirty="0">
                <a:solidFill>
                  <a:schemeClr val="tx1"/>
                </a:solidFill>
                <a:effectLst/>
                <a:latin typeface="Courier New" panose="02070309020205020404" pitchFamily="49" charset="0"/>
                <a:cs typeface="Courier New" panose="02070309020205020404" pitchFamily="49" charset="0"/>
              </a:rPr>
              <a:t>(ages, 75)</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print(x)</a:t>
            </a:r>
          </a:p>
        </p:txBody>
      </p:sp>
      <p:sp>
        <p:nvSpPr>
          <p:cNvPr id="6" name="TextBox 5">
            <a:extLst>
              <a:ext uri="{FF2B5EF4-FFF2-40B4-BE49-F238E27FC236}">
                <a16:creationId xmlns:a16="http://schemas.microsoft.com/office/drawing/2014/main" id="{F8B22E02-F05A-D989-DADC-531ABB245CF4}"/>
              </a:ext>
            </a:extLst>
          </p:cNvPr>
          <p:cNvSpPr txBox="1"/>
          <p:nvPr/>
        </p:nvSpPr>
        <p:spPr>
          <a:xfrm>
            <a:off x="457200" y="3570982"/>
            <a:ext cx="822960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ages =[5,31,43,48,50,41,7,11,15,39,80,82,32,2,8,6,25,36,27,61,31]</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numpy.percentile</a:t>
            </a:r>
            <a:r>
              <a:rPr lang="en-US" sz="1600" b="0" i="0" dirty="0">
                <a:solidFill>
                  <a:schemeClr val="tx1"/>
                </a:solidFill>
                <a:effectLst/>
                <a:latin typeface="Courier New" panose="02070309020205020404" pitchFamily="49" charset="0"/>
                <a:cs typeface="Courier New" panose="02070309020205020404" pitchFamily="49" charset="0"/>
              </a:rPr>
              <a:t>(ages, 90)</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print(x)</a:t>
            </a:r>
          </a:p>
        </p:txBody>
      </p:sp>
    </p:spTree>
    <p:extLst>
      <p:ext uri="{BB962C8B-B14F-4D97-AF65-F5344CB8AC3E}">
        <p14:creationId xmlns:p14="http://schemas.microsoft.com/office/powerpoint/2010/main" val="58755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4E31C-6B6A-3575-A859-939517A44DDC}"/>
              </a:ext>
            </a:extLst>
          </p:cNvPr>
          <p:cNvSpPr>
            <a:spLocks noGrp="1"/>
          </p:cNvSpPr>
          <p:nvPr>
            <p:ph type="sldNum" sz="quarter" idx="10"/>
          </p:nvPr>
        </p:nvSpPr>
        <p:spPr/>
        <p:txBody>
          <a:bodyPr/>
          <a:lstStyle/>
          <a:p>
            <a:pPr>
              <a:defRPr/>
            </a:pPr>
            <a:fld id="{9247B944-357F-4154-9D4A-835AE90620AC}" type="slidenum">
              <a:rPr lang="en-US" altLang="en-US" smtClean="0"/>
              <a:pPr>
                <a:defRPr/>
              </a:pPr>
              <a:t>32</a:t>
            </a:fld>
            <a:endParaRPr lang="en-US" altLang="en-US" dirty="0"/>
          </a:p>
        </p:txBody>
      </p:sp>
      <p:sp>
        <p:nvSpPr>
          <p:cNvPr id="3" name="Rectangle 2">
            <a:extLst>
              <a:ext uri="{FF2B5EF4-FFF2-40B4-BE49-F238E27FC236}">
                <a16:creationId xmlns:a16="http://schemas.microsoft.com/office/drawing/2014/main" id="{CD148067-CC4B-799E-00AE-0BF22AB60CBC}"/>
              </a:ext>
            </a:extLst>
          </p:cNvPr>
          <p:cNvSpPr txBox="1">
            <a:spLocks noChangeArrowheads="1"/>
          </p:cNvSpPr>
          <p:nvPr/>
        </p:nvSpPr>
        <p:spPr>
          <a:xfrm>
            <a:off x="12954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Data Distribution</a:t>
            </a:r>
          </a:p>
        </p:txBody>
      </p:sp>
      <p:sp>
        <p:nvSpPr>
          <p:cNvPr id="4" name="TextBox 3">
            <a:extLst>
              <a:ext uri="{FF2B5EF4-FFF2-40B4-BE49-F238E27FC236}">
                <a16:creationId xmlns:a16="http://schemas.microsoft.com/office/drawing/2014/main" id="{1E85EA7B-27B8-5AA4-BED6-0947F291F5C9}"/>
              </a:ext>
            </a:extLst>
          </p:cNvPr>
          <p:cNvSpPr txBox="1"/>
          <p:nvPr/>
        </p:nvSpPr>
        <p:spPr>
          <a:xfrm>
            <a:off x="457200" y="1495961"/>
            <a:ext cx="8229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matplotlib.pyplot</a:t>
            </a:r>
            <a:r>
              <a:rPr lang="en-US" sz="1600" b="0" i="0" dirty="0">
                <a:solidFill>
                  <a:schemeClr val="tx1"/>
                </a:solidFill>
                <a:effectLst/>
                <a:latin typeface="Courier New" panose="02070309020205020404" pitchFamily="49" charset="0"/>
                <a:cs typeface="Courier New" panose="02070309020205020404" pitchFamily="49" charset="0"/>
              </a:rPr>
              <a:t> as </a:t>
            </a:r>
            <a:r>
              <a:rPr lang="en-US" sz="1600" b="0" i="0" dirty="0" err="1">
                <a:solidFill>
                  <a:schemeClr val="tx1"/>
                </a:solidFill>
                <a:effectLst/>
                <a:latin typeface="Courier New" panose="02070309020205020404" pitchFamily="49" charset="0"/>
                <a:cs typeface="Courier New" panose="02070309020205020404" pitchFamily="49" charset="0"/>
              </a:rPr>
              <a:t>plt</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numpy.random.uniform</a:t>
            </a:r>
            <a:r>
              <a:rPr lang="en-US" sz="1600" b="0" i="0" dirty="0">
                <a:solidFill>
                  <a:schemeClr val="tx1"/>
                </a:solidFill>
                <a:effectLst/>
                <a:latin typeface="Courier New" panose="02070309020205020404" pitchFamily="49" charset="0"/>
                <a:cs typeface="Courier New" panose="02070309020205020404" pitchFamily="49" charset="0"/>
              </a:rPr>
              <a:t>(0.0, 5.0, 100000)</a:t>
            </a: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plt.hist</a:t>
            </a:r>
            <a:r>
              <a:rPr lang="en-US" sz="1600" b="0" i="0" dirty="0">
                <a:solidFill>
                  <a:schemeClr val="tx1"/>
                </a:solidFill>
                <a:effectLst/>
                <a:latin typeface="Courier New" panose="02070309020205020404" pitchFamily="49" charset="0"/>
                <a:cs typeface="Courier New" panose="02070309020205020404" pitchFamily="49" charset="0"/>
              </a:rPr>
              <a:t>(x, 100)</a:t>
            </a: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plt.show</a:t>
            </a:r>
            <a:r>
              <a:rPr lang="en-US" sz="1600" b="0" i="0" dirty="0">
                <a:solidFill>
                  <a:schemeClr val="tx1"/>
                </a:solidFill>
                <a:effectLst/>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1973C767-E061-D305-51C8-050286EAF24B}"/>
              </a:ext>
            </a:extLst>
          </p:cNvPr>
          <p:cNvPicPr>
            <a:picLocks noChangeAspect="1"/>
          </p:cNvPicPr>
          <p:nvPr/>
        </p:nvPicPr>
        <p:blipFill>
          <a:blip r:embed="rId2"/>
          <a:stretch>
            <a:fillRect/>
          </a:stretch>
        </p:blipFill>
        <p:spPr>
          <a:xfrm>
            <a:off x="1752600" y="2946794"/>
            <a:ext cx="5219095" cy="3397206"/>
          </a:xfrm>
          <a:prstGeom prst="rect">
            <a:avLst/>
          </a:prstGeom>
        </p:spPr>
      </p:pic>
      <p:sp>
        <p:nvSpPr>
          <p:cNvPr id="7" name="TextBox 6">
            <a:extLst>
              <a:ext uri="{FF2B5EF4-FFF2-40B4-BE49-F238E27FC236}">
                <a16:creationId xmlns:a16="http://schemas.microsoft.com/office/drawing/2014/main" id="{39A64F94-2124-8539-F25B-82F2AFFA770E}"/>
              </a:ext>
            </a:extLst>
          </p:cNvPr>
          <p:cNvSpPr txBox="1"/>
          <p:nvPr/>
        </p:nvSpPr>
        <p:spPr>
          <a:xfrm>
            <a:off x="457200" y="762000"/>
            <a:ext cx="82296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Generate 100,000 Uniform(0, 5) random numbers and plots its histogram:</a:t>
            </a:r>
          </a:p>
        </p:txBody>
      </p:sp>
    </p:spTree>
    <p:extLst>
      <p:ext uri="{BB962C8B-B14F-4D97-AF65-F5344CB8AC3E}">
        <p14:creationId xmlns:p14="http://schemas.microsoft.com/office/powerpoint/2010/main" val="3397532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16DE7-8FC3-7CC8-ACEA-7E43E20F5536}"/>
              </a:ext>
            </a:extLst>
          </p:cNvPr>
          <p:cNvSpPr>
            <a:spLocks noGrp="1"/>
          </p:cNvSpPr>
          <p:nvPr>
            <p:ph type="sldNum" sz="quarter" idx="10"/>
          </p:nvPr>
        </p:nvSpPr>
        <p:spPr/>
        <p:txBody>
          <a:bodyPr/>
          <a:lstStyle/>
          <a:p>
            <a:pPr>
              <a:defRPr/>
            </a:pPr>
            <a:fld id="{9247B944-357F-4154-9D4A-835AE90620AC}" type="slidenum">
              <a:rPr lang="en-US" altLang="en-US" smtClean="0"/>
              <a:pPr>
                <a:defRPr/>
              </a:pPr>
              <a:t>33</a:t>
            </a:fld>
            <a:endParaRPr lang="en-US" altLang="en-US" dirty="0"/>
          </a:p>
        </p:txBody>
      </p:sp>
      <p:sp>
        <p:nvSpPr>
          <p:cNvPr id="3" name="Rectangle 2">
            <a:extLst>
              <a:ext uri="{FF2B5EF4-FFF2-40B4-BE49-F238E27FC236}">
                <a16:creationId xmlns:a16="http://schemas.microsoft.com/office/drawing/2014/main" id="{7BF1A287-AEE1-B463-CDC2-6D541CB29DD8}"/>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Normal Data Distribution</a:t>
            </a:r>
          </a:p>
        </p:txBody>
      </p:sp>
      <p:sp>
        <p:nvSpPr>
          <p:cNvPr id="4" name="TextBox 3">
            <a:extLst>
              <a:ext uri="{FF2B5EF4-FFF2-40B4-BE49-F238E27FC236}">
                <a16:creationId xmlns:a16="http://schemas.microsoft.com/office/drawing/2014/main" id="{9FFBEE0A-1A39-9017-FC2A-22F35B304809}"/>
              </a:ext>
            </a:extLst>
          </p:cNvPr>
          <p:cNvSpPr txBox="1"/>
          <p:nvPr/>
        </p:nvSpPr>
        <p:spPr>
          <a:xfrm>
            <a:off x="457200" y="1343561"/>
            <a:ext cx="822960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numpy</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matplotlib.pyplot</a:t>
            </a:r>
            <a:r>
              <a:rPr lang="en-US" sz="1600" b="0" i="0" dirty="0">
                <a:solidFill>
                  <a:schemeClr val="tx1"/>
                </a:solidFill>
                <a:effectLst/>
                <a:latin typeface="Courier New" panose="02070309020205020404" pitchFamily="49" charset="0"/>
                <a:cs typeface="Courier New" panose="02070309020205020404" pitchFamily="49" charset="0"/>
              </a:rPr>
              <a:t> as </a:t>
            </a:r>
            <a:r>
              <a:rPr lang="en-US" sz="1600" b="0" i="0" dirty="0" err="1">
                <a:solidFill>
                  <a:schemeClr val="tx1"/>
                </a:solidFill>
                <a:effectLst/>
                <a:latin typeface="Courier New" panose="02070309020205020404" pitchFamily="49" charset="0"/>
                <a:cs typeface="Courier New" panose="02070309020205020404" pitchFamily="49" charset="0"/>
              </a:rPr>
              <a:t>plt</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a:t>
            </a:r>
            <a:r>
              <a:rPr lang="en-US" sz="1600" b="0" i="0" dirty="0" err="1">
                <a:solidFill>
                  <a:schemeClr val="tx1"/>
                </a:solidFill>
                <a:effectLst/>
                <a:latin typeface="Courier New" panose="02070309020205020404" pitchFamily="49" charset="0"/>
                <a:cs typeface="Courier New" panose="02070309020205020404" pitchFamily="49" charset="0"/>
              </a:rPr>
              <a:t>numpy.random.normal</a:t>
            </a:r>
            <a:r>
              <a:rPr lang="en-US" sz="1600" b="0" i="0" dirty="0">
                <a:solidFill>
                  <a:schemeClr val="tx1"/>
                </a:solidFill>
                <a:effectLst/>
                <a:latin typeface="Courier New" panose="02070309020205020404" pitchFamily="49" charset="0"/>
                <a:cs typeface="Courier New" panose="02070309020205020404" pitchFamily="49" charset="0"/>
              </a:rPr>
              <a:t>(5.0, 1.0, 100000)</a:t>
            </a: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plt.hist</a:t>
            </a:r>
            <a:r>
              <a:rPr lang="en-US" sz="1600" b="0" i="0" dirty="0">
                <a:solidFill>
                  <a:schemeClr val="tx1"/>
                </a:solidFill>
                <a:effectLst/>
                <a:latin typeface="Courier New" panose="02070309020205020404" pitchFamily="49" charset="0"/>
                <a:cs typeface="Courier New" panose="02070309020205020404" pitchFamily="49" charset="0"/>
              </a:rPr>
              <a:t>(x, 100)</a:t>
            </a: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plt.show</a:t>
            </a:r>
            <a:r>
              <a:rPr lang="en-US" sz="1600" b="0" i="0" dirty="0">
                <a:solidFill>
                  <a:schemeClr val="tx1"/>
                </a:solidFill>
                <a:effectLst/>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75A93727-02B6-E58B-8A60-67A7E545E789}"/>
              </a:ext>
            </a:extLst>
          </p:cNvPr>
          <p:cNvSpPr txBox="1"/>
          <p:nvPr/>
        </p:nvSpPr>
        <p:spPr>
          <a:xfrm>
            <a:off x="457200" y="762000"/>
            <a:ext cx="82296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Generate 100,000 </a:t>
            </a:r>
            <a:r>
              <a:rPr lang="en-US" sz="2000" b="0" i="1" dirty="0">
                <a:solidFill>
                  <a:srgbClr val="000000"/>
                </a:solidFill>
                <a:effectLst/>
                <a:latin typeface="Times New Roman" panose="02020603050405020304" pitchFamily="18" charset="0"/>
                <a:cs typeface="Times New Roman" panose="02020603050405020304" pitchFamily="18" charset="0"/>
              </a:rPr>
              <a:t>N</a:t>
            </a:r>
            <a:r>
              <a:rPr lang="en-US" sz="2000" b="0" i="0" dirty="0">
                <a:solidFill>
                  <a:srgbClr val="000000"/>
                </a:solidFill>
                <a:effectLst/>
                <a:latin typeface="Times New Roman" panose="02020603050405020304" pitchFamily="18" charset="0"/>
                <a:cs typeface="Times New Roman" panose="02020603050405020304" pitchFamily="18" charset="0"/>
              </a:rPr>
              <a:t>(5, 1) random numbers and plots its histogram:</a:t>
            </a:r>
          </a:p>
        </p:txBody>
      </p:sp>
      <p:pic>
        <p:nvPicPr>
          <p:cNvPr id="7" name="Picture 6">
            <a:extLst>
              <a:ext uri="{FF2B5EF4-FFF2-40B4-BE49-F238E27FC236}">
                <a16:creationId xmlns:a16="http://schemas.microsoft.com/office/drawing/2014/main" id="{2C0ECFAD-5125-B069-7B8A-E378EB2714BB}"/>
              </a:ext>
            </a:extLst>
          </p:cNvPr>
          <p:cNvPicPr>
            <a:picLocks noChangeAspect="1"/>
          </p:cNvPicPr>
          <p:nvPr/>
        </p:nvPicPr>
        <p:blipFill>
          <a:blip r:embed="rId2"/>
          <a:stretch>
            <a:fillRect/>
          </a:stretch>
        </p:blipFill>
        <p:spPr>
          <a:xfrm>
            <a:off x="1905000" y="2971800"/>
            <a:ext cx="5086047" cy="3310603"/>
          </a:xfrm>
          <a:prstGeom prst="rect">
            <a:avLst/>
          </a:prstGeom>
        </p:spPr>
      </p:pic>
    </p:spTree>
    <p:extLst>
      <p:ext uri="{BB962C8B-B14F-4D97-AF65-F5344CB8AC3E}">
        <p14:creationId xmlns:p14="http://schemas.microsoft.com/office/powerpoint/2010/main" val="845711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0115B1-92B6-A4CD-8687-8489220FE4DC}"/>
              </a:ext>
            </a:extLst>
          </p:cNvPr>
          <p:cNvSpPr>
            <a:spLocks noGrp="1"/>
          </p:cNvSpPr>
          <p:nvPr>
            <p:ph type="sldNum" sz="quarter" idx="10"/>
          </p:nvPr>
        </p:nvSpPr>
        <p:spPr/>
        <p:txBody>
          <a:bodyPr/>
          <a:lstStyle/>
          <a:p>
            <a:pPr>
              <a:defRPr/>
            </a:pPr>
            <a:fld id="{9247B944-357F-4154-9D4A-835AE90620AC}" type="slidenum">
              <a:rPr lang="en-US" altLang="en-US" smtClean="0"/>
              <a:pPr>
                <a:defRPr/>
              </a:pPr>
              <a:t>34</a:t>
            </a:fld>
            <a:endParaRPr lang="en-US" altLang="en-US" dirty="0"/>
          </a:p>
        </p:txBody>
      </p:sp>
      <p:sp>
        <p:nvSpPr>
          <p:cNvPr id="3" name="Rectangle 2">
            <a:extLst>
              <a:ext uri="{FF2B5EF4-FFF2-40B4-BE49-F238E27FC236}">
                <a16:creationId xmlns:a16="http://schemas.microsoft.com/office/drawing/2014/main" id="{6CD427DA-38E1-E291-C350-8AFC87481400}"/>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Scatter Plot</a:t>
            </a:r>
          </a:p>
        </p:txBody>
      </p:sp>
      <p:sp>
        <p:nvSpPr>
          <p:cNvPr id="4" name="TextBox 3">
            <a:extLst>
              <a:ext uri="{FF2B5EF4-FFF2-40B4-BE49-F238E27FC236}">
                <a16:creationId xmlns:a16="http://schemas.microsoft.com/office/drawing/2014/main" id="{EE9BF4BC-66BE-A707-4CB1-8786444DBEA5}"/>
              </a:ext>
            </a:extLst>
          </p:cNvPr>
          <p:cNvSpPr txBox="1"/>
          <p:nvPr/>
        </p:nvSpPr>
        <p:spPr>
          <a:xfrm>
            <a:off x="457200" y="762000"/>
            <a:ext cx="82296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import </a:t>
            </a:r>
            <a:r>
              <a:rPr lang="en-US" sz="1600" b="0" i="0" dirty="0" err="1">
                <a:solidFill>
                  <a:schemeClr val="tx1"/>
                </a:solidFill>
                <a:effectLst/>
                <a:latin typeface="Courier New" panose="02070309020205020404" pitchFamily="49" charset="0"/>
                <a:cs typeface="Courier New" panose="02070309020205020404" pitchFamily="49" charset="0"/>
              </a:rPr>
              <a:t>matplotlib.pyplot</a:t>
            </a:r>
            <a:r>
              <a:rPr lang="en-US" sz="1600" b="0" i="0" dirty="0">
                <a:solidFill>
                  <a:schemeClr val="tx1"/>
                </a:solidFill>
                <a:effectLst/>
                <a:latin typeface="Courier New" panose="02070309020205020404" pitchFamily="49" charset="0"/>
                <a:cs typeface="Courier New" panose="02070309020205020404" pitchFamily="49" charset="0"/>
              </a:rPr>
              <a:t> as </a:t>
            </a:r>
            <a:r>
              <a:rPr lang="en-US" sz="1600" b="0" i="0" dirty="0" err="1">
                <a:solidFill>
                  <a:schemeClr val="tx1"/>
                </a:solidFill>
                <a:effectLst/>
                <a:latin typeface="Courier New" panose="02070309020205020404" pitchFamily="49" charset="0"/>
                <a:cs typeface="Courier New" panose="02070309020205020404" pitchFamily="49" charset="0"/>
              </a:rPr>
              <a:t>plt</a:t>
            </a: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x = [5,7,8,7,2,17,2,9,4,11,12,9,6]</a:t>
            </a:r>
          </a:p>
          <a:p>
            <a:pPr algn="l">
              <a:spcBef>
                <a:spcPts val="0"/>
              </a:spcBef>
            </a:pPr>
            <a:r>
              <a:rPr lang="en-US" sz="1600" b="0" i="0" dirty="0">
                <a:solidFill>
                  <a:schemeClr val="tx1"/>
                </a:solidFill>
                <a:effectLst/>
                <a:latin typeface="Courier New" panose="02070309020205020404" pitchFamily="49" charset="0"/>
                <a:cs typeface="Courier New" panose="02070309020205020404" pitchFamily="49" charset="0"/>
              </a:rPr>
              <a:t>y = [99,86,87,88,111,86,103,87,94,78,77,85,86]</a:t>
            </a:r>
          </a:p>
          <a:p>
            <a:pPr algn="l">
              <a:spcBef>
                <a:spcPts val="0"/>
              </a:spcBef>
            </a:pPr>
            <a:endParaRPr lang="en-US" sz="16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plt.scatter</a:t>
            </a:r>
            <a:r>
              <a:rPr lang="en-US" sz="1600" b="0" i="0" dirty="0">
                <a:solidFill>
                  <a:schemeClr val="tx1"/>
                </a:solidFill>
                <a:effectLst/>
                <a:latin typeface="Courier New" panose="02070309020205020404" pitchFamily="49" charset="0"/>
                <a:cs typeface="Courier New" panose="02070309020205020404" pitchFamily="49" charset="0"/>
              </a:rPr>
              <a:t>(x, y)</a:t>
            </a:r>
          </a:p>
          <a:p>
            <a:pPr algn="l">
              <a:spcBef>
                <a:spcPts val="0"/>
              </a:spcBef>
            </a:pPr>
            <a:r>
              <a:rPr lang="en-US" sz="1600" b="0" i="0" dirty="0" err="1">
                <a:solidFill>
                  <a:schemeClr val="tx1"/>
                </a:solidFill>
                <a:effectLst/>
                <a:latin typeface="Courier New" panose="02070309020205020404" pitchFamily="49" charset="0"/>
                <a:cs typeface="Courier New" panose="02070309020205020404" pitchFamily="49" charset="0"/>
              </a:rPr>
              <a:t>plt.show</a:t>
            </a:r>
            <a:r>
              <a:rPr lang="en-US" sz="1600" b="0" i="0" dirty="0">
                <a:solidFill>
                  <a:schemeClr val="tx1"/>
                </a:solidFill>
                <a:effectLst/>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C6097D4B-DAA7-E581-1335-3244DE7747A6}"/>
              </a:ext>
            </a:extLst>
          </p:cNvPr>
          <p:cNvPicPr>
            <a:picLocks noChangeAspect="1"/>
          </p:cNvPicPr>
          <p:nvPr/>
        </p:nvPicPr>
        <p:blipFill>
          <a:blip r:embed="rId2"/>
          <a:stretch>
            <a:fillRect/>
          </a:stretch>
        </p:blipFill>
        <p:spPr>
          <a:xfrm>
            <a:off x="1981201" y="2971799"/>
            <a:ext cx="4971752" cy="3287985"/>
          </a:xfrm>
          <a:prstGeom prst="rect">
            <a:avLst/>
          </a:prstGeom>
        </p:spPr>
      </p:pic>
    </p:spTree>
    <p:extLst>
      <p:ext uri="{BB962C8B-B14F-4D97-AF65-F5344CB8AC3E}">
        <p14:creationId xmlns:p14="http://schemas.microsoft.com/office/powerpoint/2010/main" val="1021346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491CD5-3429-1795-945A-B583D0254D42}"/>
              </a:ext>
            </a:extLst>
          </p:cNvPr>
          <p:cNvSpPr>
            <a:spLocks noGrp="1"/>
          </p:cNvSpPr>
          <p:nvPr>
            <p:ph type="sldNum" sz="quarter" idx="10"/>
          </p:nvPr>
        </p:nvSpPr>
        <p:spPr/>
        <p:txBody>
          <a:bodyPr/>
          <a:lstStyle/>
          <a:p>
            <a:pPr>
              <a:defRPr/>
            </a:pPr>
            <a:fld id="{9247B944-357F-4154-9D4A-835AE90620AC}" type="slidenum">
              <a:rPr lang="en-US" altLang="en-US" smtClean="0"/>
              <a:pPr>
                <a:defRPr/>
              </a:pPr>
              <a:t>35</a:t>
            </a:fld>
            <a:endParaRPr lang="en-US" altLang="en-US" dirty="0"/>
          </a:p>
        </p:txBody>
      </p:sp>
      <p:sp>
        <p:nvSpPr>
          <p:cNvPr id="3" name="Rectangle 2">
            <a:extLst>
              <a:ext uri="{FF2B5EF4-FFF2-40B4-BE49-F238E27FC236}">
                <a16:creationId xmlns:a16="http://schemas.microsoft.com/office/drawing/2014/main" id="{CF28DC21-A125-3376-C0B5-F06AA4DAD3F8}"/>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Linear Regression</a:t>
            </a:r>
          </a:p>
        </p:txBody>
      </p:sp>
      <p:sp>
        <p:nvSpPr>
          <p:cNvPr id="4" name="TextBox 3">
            <a:extLst>
              <a:ext uri="{FF2B5EF4-FFF2-40B4-BE49-F238E27FC236}">
                <a16:creationId xmlns:a16="http://schemas.microsoft.com/office/drawing/2014/main" id="{26E1AA14-8762-8B86-1E8D-27C9CB9B8BC0}"/>
              </a:ext>
            </a:extLst>
          </p:cNvPr>
          <p:cNvSpPr txBox="1"/>
          <p:nvPr/>
        </p:nvSpPr>
        <p:spPr>
          <a:xfrm>
            <a:off x="457200" y="685800"/>
            <a:ext cx="8229600" cy="263149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import </a:t>
            </a:r>
            <a:r>
              <a:rPr lang="en-US" sz="1500" b="0" i="0" dirty="0" err="1">
                <a:solidFill>
                  <a:schemeClr val="tx1"/>
                </a:solidFill>
                <a:effectLst/>
                <a:latin typeface="Courier New" panose="02070309020205020404" pitchFamily="49" charset="0"/>
                <a:cs typeface="Courier New" panose="02070309020205020404" pitchFamily="49" charset="0"/>
              </a:rPr>
              <a:t>matplotlib.pyplot</a:t>
            </a:r>
            <a:r>
              <a:rPr lang="en-US" sz="1500" b="0" i="0" dirty="0">
                <a:solidFill>
                  <a:schemeClr val="tx1"/>
                </a:solidFill>
                <a:effectLst/>
                <a:latin typeface="Courier New" panose="02070309020205020404" pitchFamily="49" charset="0"/>
                <a:cs typeface="Courier New" panose="02070309020205020404" pitchFamily="49" charset="0"/>
              </a:rPr>
              <a:t> as </a:t>
            </a:r>
            <a:r>
              <a:rPr lang="en-US" sz="1500" b="0" i="0" dirty="0" err="1">
                <a:solidFill>
                  <a:schemeClr val="tx1"/>
                </a:solidFill>
                <a:effectLst/>
                <a:latin typeface="Courier New" panose="02070309020205020404" pitchFamily="49" charset="0"/>
                <a:cs typeface="Courier New" panose="02070309020205020404" pitchFamily="49" charset="0"/>
              </a:rPr>
              <a:t>plt</a:t>
            </a: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from </a:t>
            </a:r>
            <a:r>
              <a:rPr lang="en-US" sz="1500" b="0" i="0" dirty="0" err="1">
                <a:solidFill>
                  <a:schemeClr val="tx1"/>
                </a:solidFill>
                <a:effectLst/>
                <a:latin typeface="Courier New" panose="02070309020205020404" pitchFamily="49" charset="0"/>
                <a:cs typeface="Courier New" panose="02070309020205020404" pitchFamily="49" charset="0"/>
              </a:rPr>
              <a:t>scipy</a:t>
            </a:r>
            <a:r>
              <a:rPr lang="en-US" sz="1500" b="0" i="0" dirty="0">
                <a:solidFill>
                  <a:schemeClr val="tx1"/>
                </a:solidFill>
                <a:effectLst/>
                <a:latin typeface="Courier New" panose="02070309020205020404" pitchFamily="49" charset="0"/>
                <a:cs typeface="Courier New" panose="02070309020205020404" pitchFamily="49" charset="0"/>
              </a:rPr>
              <a:t> import stats</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x = [5,7,8,7,2,17,2,9,4,11,12,9,6]</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y = [99,86,87,88,111,86,103,87,94,78,77,85,86]</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slope, intercept, r, p, </a:t>
            </a:r>
            <a:r>
              <a:rPr lang="en-US" sz="1500" b="0" i="0" dirty="0" err="1">
                <a:solidFill>
                  <a:schemeClr val="tx1"/>
                </a:solidFill>
                <a:effectLst/>
                <a:latin typeface="Courier New" panose="02070309020205020404" pitchFamily="49" charset="0"/>
                <a:cs typeface="Courier New" panose="02070309020205020404" pitchFamily="49" charset="0"/>
              </a:rPr>
              <a:t>std_err</a:t>
            </a:r>
            <a:r>
              <a:rPr lang="en-US" sz="1500" b="0" i="0" dirty="0">
                <a:solidFill>
                  <a:schemeClr val="tx1"/>
                </a:solidFill>
                <a:effectLst/>
                <a:latin typeface="Courier New" panose="02070309020205020404" pitchFamily="49" charset="0"/>
                <a:cs typeface="Courier New" panose="02070309020205020404" pitchFamily="49" charset="0"/>
              </a:rPr>
              <a:t> = </a:t>
            </a:r>
            <a:r>
              <a:rPr lang="en-US" sz="1500" b="0" i="0" dirty="0" err="1">
                <a:solidFill>
                  <a:schemeClr val="tx1"/>
                </a:solidFill>
                <a:effectLst/>
                <a:latin typeface="Courier New" panose="02070309020205020404" pitchFamily="49" charset="0"/>
                <a:cs typeface="Courier New" panose="02070309020205020404" pitchFamily="49" charset="0"/>
              </a:rPr>
              <a:t>stats.linregress</a:t>
            </a:r>
            <a:r>
              <a:rPr lang="en-US" sz="1500" b="0" i="0" dirty="0">
                <a:solidFill>
                  <a:schemeClr val="tx1"/>
                </a:solidFill>
                <a:effectLst/>
                <a:latin typeface="Courier New" panose="02070309020205020404" pitchFamily="49" charset="0"/>
                <a:cs typeface="Courier New" panose="02070309020205020404" pitchFamily="49" charset="0"/>
              </a:rPr>
              <a:t>(x, y)</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def </a:t>
            </a:r>
            <a:r>
              <a:rPr lang="en-US" sz="1500" b="0" i="0" dirty="0" err="1">
                <a:solidFill>
                  <a:schemeClr val="tx1"/>
                </a:solidFill>
                <a:effectLst/>
                <a:latin typeface="Courier New" panose="02070309020205020404" pitchFamily="49" charset="0"/>
                <a:cs typeface="Courier New" panose="02070309020205020404" pitchFamily="49" charset="0"/>
              </a:rPr>
              <a:t>myfunc</a:t>
            </a:r>
            <a:r>
              <a:rPr lang="en-US" sz="1500" b="0" i="0" dirty="0">
                <a:solidFill>
                  <a:schemeClr val="tx1"/>
                </a:solidFill>
                <a:effectLst/>
                <a:latin typeface="Courier New" panose="02070309020205020404" pitchFamily="49" charset="0"/>
                <a:cs typeface="Courier New" panose="02070309020205020404" pitchFamily="49" charset="0"/>
              </a:rPr>
              <a:t>(x):</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  return slope * x + intercept</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 = list(map(</a:t>
            </a:r>
            <a:r>
              <a:rPr lang="en-US" sz="1500" b="0" i="0" dirty="0" err="1">
                <a:solidFill>
                  <a:schemeClr val="tx1"/>
                </a:solidFill>
                <a:effectLst/>
                <a:latin typeface="Courier New" panose="02070309020205020404" pitchFamily="49" charset="0"/>
                <a:cs typeface="Courier New" panose="02070309020205020404" pitchFamily="49" charset="0"/>
              </a:rPr>
              <a:t>myfunc</a:t>
            </a:r>
            <a:r>
              <a:rPr lang="en-US" sz="1500" b="0" i="0" dirty="0">
                <a:solidFill>
                  <a:schemeClr val="tx1"/>
                </a:solidFill>
                <a:effectLst/>
                <a:latin typeface="Courier New" panose="02070309020205020404" pitchFamily="49" charset="0"/>
                <a:cs typeface="Courier New" panose="02070309020205020404" pitchFamily="49" charset="0"/>
              </a:rPr>
              <a:t>, x))</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plt.scatter</a:t>
            </a:r>
            <a:r>
              <a:rPr lang="en-US" sz="1500" b="0" i="0" dirty="0">
                <a:solidFill>
                  <a:schemeClr val="tx1"/>
                </a:solidFill>
                <a:effectLst/>
                <a:latin typeface="Courier New" panose="02070309020205020404" pitchFamily="49" charset="0"/>
                <a:cs typeface="Courier New" panose="02070309020205020404" pitchFamily="49" charset="0"/>
              </a:rPr>
              <a:t>(x, y)</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plt.plot</a:t>
            </a:r>
            <a:r>
              <a:rPr lang="en-US" sz="1500" b="0" i="0" dirty="0">
                <a:solidFill>
                  <a:schemeClr val="tx1"/>
                </a:solidFill>
                <a:effectLst/>
                <a:latin typeface="Courier New" panose="02070309020205020404" pitchFamily="49" charset="0"/>
                <a:cs typeface="Courier New" panose="02070309020205020404" pitchFamily="49" charset="0"/>
              </a:rPr>
              <a:t>(x, </a:t>
            </a: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plt.show</a:t>
            </a:r>
            <a:r>
              <a:rPr lang="en-US" sz="1500" b="0" i="0" dirty="0">
                <a:solidFill>
                  <a:schemeClr val="tx1"/>
                </a:solidFill>
                <a:effectLst/>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FAD0BAFC-682B-E919-918B-C4A7A32C8259}"/>
              </a:ext>
            </a:extLst>
          </p:cNvPr>
          <p:cNvPicPr>
            <a:picLocks noChangeAspect="1"/>
          </p:cNvPicPr>
          <p:nvPr/>
        </p:nvPicPr>
        <p:blipFill>
          <a:blip r:embed="rId2"/>
          <a:stretch>
            <a:fillRect/>
          </a:stretch>
        </p:blipFill>
        <p:spPr>
          <a:xfrm>
            <a:off x="2133600" y="3339396"/>
            <a:ext cx="4666952" cy="3086410"/>
          </a:xfrm>
          <a:prstGeom prst="rect">
            <a:avLst/>
          </a:prstGeom>
        </p:spPr>
      </p:pic>
    </p:spTree>
    <p:extLst>
      <p:ext uri="{BB962C8B-B14F-4D97-AF65-F5344CB8AC3E}">
        <p14:creationId xmlns:p14="http://schemas.microsoft.com/office/powerpoint/2010/main" val="3414649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1DF35E-C52D-B165-948E-FC9C91802A18}"/>
              </a:ext>
            </a:extLst>
          </p:cNvPr>
          <p:cNvSpPr>
            <a:spLocks noGrp="1"/>
          </p:cNvSpPr>
          <p:nvPr>
            <p:ph type="sldNum" sz="quarter" idx="10"/>
          </p:nvPr>
        </p:nvSpPr>
        <p:spPr/>
        <p:txBody>
          <a:bodyPr/>
          <a:lstStyle/>
          <a:p>
            <a:pPr>
              <a:defRPr/>
            </a:pPr>
            <a:fld id="{9247B944-357F-4154-9D4A-835AE90620AC}" type="slidenum">
              <a:rPr lang="en-US" altLang="en-US" smtClean="0"/>
              <a:pPr>
                <a:defRPr/>
              </a:pPr>
              <a:t>36</a:t>
            </a:fld>
            <a:endParaRPr lang="en-US" altLang="en-US" dirty="0"/>
          </a:p>
        </p:txBody>
      </p:sp>
      <p:sp>
        <p:nvSpPr>
          <p:cNvPr id="3" name="Rectangle 2">
            <a:extLst>
              <a:ext uri="{FF2B5EF4-FFF2-40B4-BE49-F238E27FC236}">
                <a16:creationId xmlns:a16="http://schemas.microsoft.com/office/drawing/2014/main" id="{04F972F3-4EDD-85DC-E901-EDE940E70151}"/>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Polynomial Regression</a:t>
            </a:r>
          </a:p>
        </p:txBody>
      </p:sp>
      <p:sp>
        <p:nvSpPr>
          <p:cNvPr id="4" name="TextBox 3">
            <a:extLst>
              <a:ext uri="{FF2B5EF4-FFF2-40B4-BE49-F238E27FC236}">
                <a16:creationId xmlns:a16="http://schemas.microsoft.com/office/drawing/2014/main" id="{DC209C3E-A70F-0F5D-1391-ACADA5ECF85C}"/>
              </a:ext>
            </a:extLst>
          </p:cNvPr>
          <p:cNvSpPr txBox="1"/>
          <p:nvPr/>
        </p:nvSpPr>
        <p:spPr>
          <a:xfrm>
            <a:off x="457200" y="685800"/>
            <a:ext cx="8229600" cy="21698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import </a:t>
            </a:r>
            <a:r>
              <a:rPr lang="en-US" sz="1500" b="0" i="0" dirty="0" err="1">
                <a:solidFill>
                  <a:schemeClr val="tx1"/>
                </a:solidFill>
                <a:effectLst/>
                <a:latin typeface="Courier New" panose="02070309020205020404" pitchFamily="49" charset="0"/>
                <a:cs typeface="Courier New" panose="02070309020205020404" pitchFamily="49" charset="0"/>
              </a:rPr>
              <a:t>numpy</a:t>
            </a: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import </a:t>
            </a:r>
            <a:r>
              <a:rPr lang="en-US" sz="1500" b="0" i="0" dirty="0" err="1">
                <a:solidFill>
                  <a:schemeClr val="tx1"/>
                </a:solidFill>
                <a:effectLst/>
                <a:latin typeface="Courier New" panose="02070309020205020404" pitchFamily="49" charset="0"/>
                <a:cs typeface="Courier New" panose="02070309020205020404" pitchFamily="49" charset="0"/>
              </a:rPr>
              <a:t>matplotlib.pyplot</a:t>
            </a:r>
            <a:r>
              <a:rPr lang="en-US" sz="1500" b="0" i="0" dirty="0">
                <a:solidFill>
                  <a:schemeClr val="tx1"/>
                </a:solidFill>
                <a:effectLst/>
                <a:latin typeface="Courier New" panose="02070309020205020404" pitchFamily="49" charset="0"/>
                <a:cs typeface="Courier New" panose="02070309020205020404" pitchFamily="49" charset="0"/>
              </a:rPr>
              <a:t> as </a:t>
            </a:r>
            <a:r>
              <a:rPr lang="en-US" sz="1500" b="0" i="0" dirty="0" err="1">
                <a:solidFill>
                  <a:schemeClr val="tx1"/>
                </a:solidFill>
                <a:effectLst/>
                <a:latin typeface="Courier New" panose="02070309020205020404" pitchFamily="49" charset="0"/>
                <a:cs typeface="Courier New" panose="02070309020205020404" pitchFamily="49" charset="0"/>
              </a:rPr>
              <a:t>plt</a:t>
            </a: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x = [1,2,3,5,6,7,8,9,10,12,13,14,15,16,18,19,21,22]</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y = [100,90,80,60,60,55,60,65,70,70,75,76,78,79,90,99,99,100]</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 = numpy.poly1d(</a:t>
            </a:r>
            <a:r>
              <a:rPr lang="en-US" sz="1500" b="0" i="0" dirty="0" err="1">
                <a:solidFill>
                  <a:schemeClr val="tx1"/>
                </a:solidFill>
                <a:effectLst/>
                <a:latin typeface="Courier New" panose="02070309020205020404" pitchFamily="49" charset="0"/>
                <a:cs typeface="Courier New" panose="02070309020205020404" pitchFamily="49" charset="0"/>
              </a:rPr>
              <a:t>numpy.polyfit</a:t>
            </a:r>
            <a:r>
              <a:rPr lang="en-US" sz="1500" b="0" i="0" dirty="0">
                <a:solidFill>
                  <a:schemeClr val="tx1"/>
                </a:solidFill>
                <a:effectLst/>
                <a:latin typeface="Courier New" panose="02070309020205020404" pitchFamily="49" charset="0"/>
                <a:cs typeface="Courier New" panose="02070309020205020404" pitchFamily="49" charset="0"/>
              </a:rPr>
              <a:t>(x, y, 3))</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 = </a:t>
            </a:r>
            <a:r>
              <a:rPr lang="en-US" sz="1500" b="0" i="0" dirty="0" err="1">
                <a:solidFill>
                  <a:schemeClr val="tx1"/>
                </a:solidFill>
                <a:effectLst/>
                <a:latin typeface="Courier New" panose="02070309020205020404" pitchFamily="49" charset="0"/>
                <a:cs typeface="Courier New" panose="02070309020205020404" pitchFamily="49" charset="0"/>
              </a:rPr>
              <a:t>numpy.linspace</a:t>
            </a:r>
            <a:r>
              <a:rPr lang="en-US" sz="1500" b="0" i="0" dirty="0">
                <a:solidFill>
                  <a:schemeClr val="tx1"/>
                </a:solidFill>
                <a:effectLst/>
                <a:latin typeface="Courier New" panose="02070309020205020404" pitchFamily="49" charset="0"/>
                <a:cs typeface="Courier New" panose="02070309020205020404" pitchFamily="49" charset="0"/>
              </a:rPr>
              <a:t>(1, 22, 100)</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plt.scatter</a:t>
            </a:r>
            <a:r>
              <a:rPr lang="en-US" sz="1500" b="0" i="0" dirty="0">
                <a:solidFill>
                  <a:schemeClr val="tx1"/>
                </a:solidFill>
                <a:effectLst/>
                <a:latin typeface="Courier New" panose="02070309020205020404" pitchFamily="49" charset="0"/>
                <a:cs typeface="Courier New" panose="02070309020205020404" pitchFamily="49" charset="0"/>
              </a:rPr>
              <a:t>(x, y)</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plt.plot</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 </a:t>
            </a: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plt.show</a:t>
            </a:r>
            <a:r>
              <a:rPr lang="en-US" sz="1500" b="0" i="0" dirty="0">
                <a:solidFill>
                  <a:schemeClr val="tx1"/>
                </a:solidFill>
                <a:effectLst/>
                <a:latin typeface="Courier New" panose="02070309020205020404" pitchFamily="49" charset="0"/>
                <a:cs typeface="Courier New" panose="02070309020205020404" pitchFamily="49" charset="0"/>
              </a:rPr>
              <a:t>()</a:t>
            </a:r>
          </a:p>
        </p:txBody>
      </p:sp>
      <p:pic>
        <p:nvPicPr>
          <p:cNvPr id="6" name="Picture 5">
            <a:extLst>
              <a:ext uri="{FF2B5EF4-FFF2-40B4-BE49-F238E27FC236}">
                <a16:creationId xmlns:a16="http://schemas.microsoft.com/office/drawing/2014/main" id="{D9F0666F-549C-7F0B-F4AA-49C17335B255}"/>
              </a:ext>
            </a:extLst>
          </p:cNvPr>
          <p:cNvPicPr>
            <a:picLocks noChangeAspect="1"/>
          </p:cNvPicPr>
          <p:nvPr/>
        </p:nvPicPr>
        <p:blipFill>
          <a:blip r:embed="rId2"/>
          <a:stretch>
            <a:fillRect/>
          </a:stretch>
        </p:blipFill>
        <p:spPr>
          <a:xfrm>
            <a:off x="2248495" y="3048000"/>
            <a:ext cx="4761905" cy="3149206"/>
          </a:xfrm>
          <a:prstGeom prst="rect">
            <a:avLst/>
          </a:prstGeom>
        </p:spPr>
      </p:pic>
    </p:spTree>
    <p:extLst>
      <p:ext uri="{BB962C8B-B14F-4D97-AF65-F5344CB8AC3E}">
        <p14:creationId xmlns:p14="http://schemas.microsoft.com/office/powerpoint/2010/main" val="856573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5F987-1C26-B3EA-0CC7-7DDC41B7C5F1}"/>
              </a:ext>
            </a:extLst>
          </p:cNvPr>
          <p:cNvSpPr>
            <a:spLocks noGrp="1"/>
          </p:cNvSpPr>
          <p:nvPr>
            <p:ph type="sldNum" sz="quarter" idx="10"/>
          </p:nvPr>
        </p:nvSpPr>
        <p:spPr/>
        <p:txBody>
          <a:bodyPr/>
          <a:lstStyle/>
          <a:p>
            <a:pPr>
              <a:defRPr/>
            </a:pPr>
            <a:fld id="{9247B944-357F-4154-9D4A-835AE90620AC}" type="slidenum">
              <a:rPr lang="en-US" altLang="en-US" smtClean="0"/>
              <a:pPr>
                <a:defRPr/>
              </a:pPr>
              <a:t>37</a:t>
            </a:fld>
            <a:endParaRPr lang="en-US" altLang="en-US" dirty="0"/>
          </a:p>
        </p:txBody>
      </p:sp>
      <p:sp>
        <p:nvSpPr>
          <p:cNvPr id="3" name="Rectangle 2">
            <a:extLst>
              <a:ext uri="{FF2B5EF4-FFF2-40B4-BE49-F238E27FC236}">
                <a16:creationId xmlns:a16="http://schemas.microsoft.com/office/drawing/2014/main" id="{1B404096-2949-7878-7A54-1D320EE9D8EA}"/>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Train/Test</a:t>
            </a:r>
          </a:p>
        </p:txBody>
      </p:sp>
      <p:sp>
        <p:nvSpPr>
          <p:cNvPr id="4" name="TextBox 3">
            <a:extLst>
              <a:ext uri="{FF2B5EF4-FFF2-40B4-BE49-F238E27FC236}">
                <a16:creationId xmlns:a16="http://schemas.microsoft.com/office/drawing/2014/main" id="{B7579584-3E63-0506-C78A-E5D470D8A512}"/>
              </a:ext>
            </a:extLst>
          </p:cNvPr>
          <p:cNvSpPr txBox="1"/>
          <p:nvPr/>
        </p:nvSpPr>
        <p:spPr>
          <a:xfrm>
            <a:off x="457200" y="1717965"/>
            <a:ext cx="8229600" cy="4708981"/>
          </a:xfrm>
          <a:prstGeom prst="rect">
            <a:avLst/>
          </a:prstGeom>
          <a:ln>
            <a:solidFill>
              <a:srgbClr val="2D899B"/>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import </a:t>
            </a:r>
            <a:r>
              <a:rPr lang="en-US" sz="1500" b="0" i="0" dirty="0" err="1">
                <a:solidFill>
                  <a:schemeClr val="tx1"/>
                </a:solidFill>
                <a:effectLst/>
                <a:latin typeface="Courier New" panose="02070309020205020404" pitchFamily="49" charset="0"/>
                <a:cs typeface="Courier New" panose="02070309020205020404" pitchFamily="49" charset="0"/>
              </a:rPr>
              <a:t>numpy</a:t>
            </a: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import </a:t>
            </a:r>
            <a:r>
              <a:rPr lang="en-US" sz="1500" b="0" i="0" dirty="0" err="1">
                <a:solidFill>
                  <a:schemeClr val="tx1"/>
                </a:solidFill>
                <a:effectLst/>
                <a:latin typeface="Courier New" panose="02070309020205020404" pitchFamily="49" charset="0"/>
                <a:cs typeface="Courier New" panose="02070309020205020404" pitchFamily="49" charset="0"/>
              </a:rPr>
              <a:t>matplotlib.pyplot</a:t>
            </a:r>
            <a:r>
              <a:rPr lang="en-US" sz="1500" b="0" i="0" dirty="0">
                <a:solidFill>
                  <a:schemeClr val="tx1"/>
                </a:solidFill>
                <a:effectLst/>
                <a:latin typeface="Courier New" panose="02070309020205020404" pitchFamily="49" charset="0"/>
                <a:cs typeface="Courier New" panose="02070309020205020404" pitchFamily="49" charset="0"/>
              </a:rPr>
              <a:t> as </a:t>
            </a:r>
            <a:r>
              <a:rPr lang="en-US" sz="1500" b="0" i="0" dirty="0" err="1">
                <a:solidFill>
                  <a:schemeClr val="tx1"/>
                </a:solidFill>
                <a:effectLst/>
                <a:latin typeface="Courier New" panose="02070309020205020404" pitchFamily="49" charset="0"/>
                <a:cs typeface="Courier New" panose="02070309020205020404" pitchFamily="49" charset="0"/>
              </a:rPr>
              <a:t>plt</a:t>
            </a: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numpy.random.seed</a:t>
            </a:r>
            <a:r>
              <a:rPr lang="en-US" sz="1500" b="0" i="0" dirty="0">
                <a:solidFill>
                  <a:schemeClr val="tx1"/>
                </a:solidFill>
                <a:effectLst/>
                <a:latin typeface="Courier New" panose="02070309020205020404" pitchFamily="49" charset="0"/>
                <a:cs typeface="Courier New" panose="02070309020205020404" pitchFamily="49" charset="0"/>
              </a:rPr>
              <a:t>(2)</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x = </a:t>
            </a:r>
            <a:r>
              <a:rPr lang="en-US" sz="1500" b="0" i="0" dirty="0" err="1">
                <a:solidFill>
                  <a:schemeClr val="tx1"/>
                </a:solidFill>
                <a:effectLst/>
                <a:latin typeface="Courier New" panose="02070309020205020404" pitchFamily="49" charset="0"/>
                <a:cs typeface="Courier New" panose="02070309020205020404" pitchFamily="49" charset="0"/>
              </a:rPr>
              <a:t>numpy.random.normal</a:t>
            </a:r>
            <a:r>
              <a:rPr lang="en-US" sz="1500" b="0" i="0" dirty="0">
                <a:solidFill>
                  <a:schemeClr val="tx1"/>
                </a:solidFill>
                <a:effectLst/>
                <a:latin typeface="Courier New" panose="02070309020205020404" pitchFamily="49" charset="0"/>
                <a:cs typeface="Courier New" panose="02070309020205020404" pitchFamily="49" charset="0"/>
              </a:rPr>
              <a:t>(3, 1, 100)</a:t>
            </a:r>
          </a:p>
          <a:p>
            <a:pPr algn="l">
              <a:spcBef>
                <a:spcPts val="0"/>
              </a:spcBef>
            </a:pPr>
            <a:r>
              <a:rPr lang="en-US" sz="1500" b="0" i="0" dirty="0">
                <a:solidFill>
                  <a:schemeClr val="tx1"/>
                </a:solidFill>
                <a:effectLst/>
                <a:latin typeface="Courier New" panose="02070309020205020404" pitchFamily="49" charset="0"/>
                <a:cs typeface="Courier New" panose="02070309020205020404" pitchFamily="49" charset="0"/>
              </a:rPr>
              <a:t>y = </a:t>
            </a:r>
            <a:r>
              <a:rPr lang="en-US" sz="1500" b="0" i="0" dirty="0" err="1">
                <a:solidFill>
                  <a:schemeClr val="tx1"/>
                </a:solidFill>
                <a:effectLst/>
                <a:latin typeface="Courier New" panose="02070309020205020404" pitchFamily="49" charset="0"/>
                <a:cs typeface="Courier New" panose="02070309020205020404" pitchFamily="49" charset="0"/>
              </a:rPr>
              <a:t>numpy.random.normal</a:t>
            </a:r>
            <a:r>
              <a:rPr lang="en-US" sz="1500" b="0" i="0" dirty="0">
                <a:solidFill>
                  <a:schemeClr val="tx1"/>
                </a:solidFill>
                <a:effectLst/>
                <a:latin typeface="Courier New" panose="02070309020205020404" pitchFamily="49" charset="0"/>
                <a:cs typeface="Courier New" panose="02070309020205020404" pitchFamily="49" charset="0"/>
              </a:rPr>
              <a:t>(150, 40, 100) / x</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train_x</a:t>
            </a:r>
            <a:r>
              <a:rPr lang="en-US" sz="1500" b="0" i="0" dirty="0">
                <a:solidFill>
                  <a:schemeClr val="tx1"/>
                </a:solidFill>
                <a:effectLst/>
                <a:latin typeface="Courier New" panose="02070309020205020404" pitchFamily="49" charset="0"/>
                <a:cs typeface="Courier New" panose="02070309020205020404" pitchFamily="49" charset="0"/>
              </a:rPr>
              <a:t> = x[:80]</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train_y</a:t>
            </a:r>
            <a:r>
              <a:rPr lang="en-US" sz="1500" b="0" i="0" dirty="0">
                <a:solidFill>
                  <a:schemeClr val="tx1"/>
                </a:solidFill>
                <a:effectLst/>
                <a:latin typeface="Courier New" panose="02070309020205020404" pitchFamily="49" charset="0"/>
                <a:cs typeface="Courier New" panose="02070309020205020404" pitchFamily="49" charset="0"/>
              </a:rPr>
              <a:t> = y[:80]</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test_x</a:t>
            </a:r>
            <a:r>
              <a:rPr lang="en-US" sz="1500" b="0" i="0" dirty="0">
                <a:solidFill>
                  <a:schemeClr val="tx1"/>
                </a:solidFill>
                <a:effectLst/>
                <a:latin typeface="Courier New" panose="02070309020205020404" pitchFamily="49" charset="0"/>
                <a:cs typeface="Courier New" panose="02070309020205020404" pitchFamily="49" charset="0"/>
              </a:rPr>
              <a:t> = x[80:]</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test_y</a:t>
            </a:r>
            <a:r>
              <a:rPr lang="en-US" sz="1500" b="0" i="0" dirty="0">
                <a:solidFill>
                  <a:schemeClr val="tx1"/>
                </a:solidFill>
                <a:effectLst/>
                <a:latin typeface="Courier New" panose="02070309020205020404" pitchFamily="49" charset="0"/>
                <a:cs typeface="Courier New" panose="02070309020205020404" pitchFamily="49" charset="0"/>
              </a:rPr>
              <a:t> = y[80:]</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 = numpy.poly1d(</a:t>
            </a:r>
            <a:r>
              <a:rPr lang="en-US" sz="1500" b="0" i="0" dirty="0" err="1">
                <a:solidFill>
                  <a:schemeClr val="tx1"/>
                </a:solidFill>
                <a:effectLst/>
                <a:latin typeface="Courier New" panose="02070309020205020404" pitchFamily="49" charset="0"/>
                <a:cs typeface="Courier New" panose="02070309020205020404" pitchFamily="49" charset="0"/>
              </a:rPr>
              <a:t>numpy.polyfit</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train_x</a:t>
            </a:r>
            <a:r>
              <a:rPr lang="en-US" sz="1500" b="0" i="0" dirty="0">
                <a:solidFill>
                  <a:schemeClr val="tx1"/>
                </a:solidFill>
                <a:effectLst/>
                <a:latin typeface="Courier New" panose="02070309020205020404" pitchFamily="49" charset="0"/>
                <a:cs typeface="Courier New" panose="02070309020205020404" pitchFamily="49" charset="0"/>
              </a:rPr>
              <a:t>, </a:t>
            </a:r>
            <a:r>
              <a:rPr lang="en-US" sz="1500" b="0" i="0" dirty="0" err="1">
                <a:solidFill>
                  <a:schemeClr val="tx1"/>
                </a:solidFill>
                <a:effectLst/>
                <a:latin typeface="Courier New" panose="02070309020205020404" pitchFamily="49" charset="0"/>
                <a:cs typeface="Courier New" panose="02070309020205020404" pitchFamily="49" charset="0"/>
              </a:rPr>
              <a:t>train_y</a:t>
            </a:r>
            <a:r>
              <a:rPr lang="en-US" sz="1500" b="0" i="0" dirty="0">
                <a:solidFill>
                  <a:schemeClr val="tx1"/>
                </a:solidFill>
                <a:effectLst/>
                <a:latin typeface="Courier New" panose="02070309020205020404" pitchFamily="49" charset="0"/>
                <a:cs typeface="Courier New" panose="02070309020205020404" pitchFamily="49" charset="0"/>
              </a:rPr>
              <a:t>, 4))</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 = </a:t>
            </a:r>
            <a:r>
              <a:rPr lang="en-US" sz="1500" b="0" i="0" dirty="0" err="1">
                <a:solidFill>
                  <a:schemeClr val="tx1"/>
                </a:solidFill>
                <a:effectLst/>
                <a:latin typeface="Courier New" panose="02070309020205020404" pitchFamily="49" charset="0"/>
                <a:cs typeface="Courier New" panose="02070309020205020404" pitchFamily="49" charset="0"/>
              </a:rPr>
              <a:t>numpy.linspace</a:t>
            </a:r>
            <a:r>
              <a:rPr lang="en-US" sz="1500" b="0" i="0" dirty="0">
                <a:solidFill>
                  <a:schemeClr val="tx1"/>
                </a:solidFill>
                <a:effectLst/>
                <a:latin typeface="Courier New" panose="02070309020205020404" pitchFamily="49" charset="0"/>
                <a:cs typeface="Courier New" panose="02070309020205020404" pitchFamily="49" charset="0"/>
              </a:rPr>
              <a:t>(0, 6, 100)</a:t>
            </a:r>
          </a:p>
          <a:p>
            <a:pPr algn="l">
              <a:spcBef>
                <a:spcPts val="0"/>
              </a:spcBef>
            </a:pPr>
            <a:endParaRPr lang="en-US" sz="1500" b="0" i="0" dirty="0">
              <a:solidFill>
                <a:schemeClr val="tx1"/>
              </a:solidFill>
              <a:effectLst/>
              <a:latin typeface="Courier New" panose="02070309020205020404" pitchFamily="49" charset="0"/>
              <a:cs typeface="Courier New" panose="02070309020205020404" pitchFamily="49" charset="0"/>
            </a:endParaRP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plt.scatter</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train_x</a:t>
            </a:r>
            <a:r>
              <a:rPr lang="en-US" sz="1500" b="0" i="0" dirty="0">
                <a:solidFill>
                  <a:schemeClr val="tx1"/>
                </a:solidFill>
                <a:effectLst/>
                <a:latin typeface="Courier New" panose="02070309020205020404" pitchFamily="49" charset="0"/>
                <a:cs typeface="Courier New" panose="02070309020205020404" pitchFamily="49" charset="0"/>
              </a:rPr>
              <a:t>, </a:t>
            </a:r>
            <a:r>
              <a:rPr lang="en-US" sz="1500" b="0" i="0" dirty="0" err="1">
                <a:solidFill>
                  <a:schemeClr val="tx1"/>
                </a:solidFill>
                <a:effectLst/>
                <a:latin typeface="Courier New" panose="02070309020205020404" pitchFamily="49" charset="0"/>
                <a:cs typeface="Courier New" panose="02070309020205020404" pitchFamily="49" charset="0"/>
              </a:rPr>
              <a:t>train_y</a:t>
            </a:r>
            <a:r>
              <a:rPr lang="en-US" sz="1500" b="0" i="0" dirty="0">
                <a:solidFill>
                  <a:schemeClr val="tx1"/>
                </a:solidFill>
                <a:effectLst/>
                <a:latin typeface="Courier New" panose="02070309020205020404" pitchFamily="49" charset="0"/>
                <a:cs typeface="Courier New" panose="02070309020205020404" pitchFamily="49" charset="0"/>
              </a:rPr>
              <a:t>)</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plt.plot</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 </a:t>
            </a:r>
            <a:r>
              <a:rPr lang="en-US" sz="1500" b="0" i="0" dirty="0" err="1">
                <a:solidFill>
                  <a:schemeClr val="tx1"/>
                </a:solidFill>
                <a:effectLst/>
                <a:latin typeface="Courier New" panose="02070309020205020404" pitchFamily="49" charset="0"/>
                <a:cs typeface="Courier New" panose="02070309020205020404" pitchFamily="49" charset="0"/>
              </a:rPr>
              <a:t>mymodel</a:t>
            </a:r>
            <a:r>
              <a:rPr lang="en-US" sz="1500" b="0" i="0" dirty="0">
                <a:solidFill>
                  <a:schemeClr val="tx1"/>
                </a:solidFill>
                <a:effectLst/>
                <a:latin typeface="Courier New" panose="02070309020205020404" pitchFamily="49" charset="0"/>
                <a:cs typeface="Courier New" panose="02070309020205020404" pitchFamily="49" charset="0"/>
              </a:rPr>
              <a:t>(</a:t>
            </a:r>
            <a:r>
              <a:rPr lang="en-US" sz="1500" b="0" i="0" dirty="0" err="1">
                <a:solidFill>
                  <a:schemeClr val="tx1"/>
                </a:solidFill>
                <a:effectLst/>
                <a:latin typeface="Courier New" panose="02070309020205020404" pitchFamily="49" charset="0"/>
                <a:cs typeface="Courier New" panose="02070309020205020404" pitchFamily="49" charset="0"/>
              </a:rPr>
              <a:t>myline</a:t>
            </a:r>
            <a:r>
              <a:rPr lang="en-US" sz="1500" b="0" i="0" dirty="0">
                <a:solidFill>
                  <a:schemeClr val="tx1"/>
                </a:solidFill>
                <a:effectLst/>
                <a:latin typeface="Courier New" panose="02070309020205020404" pitchFamily="49" charset="0"/>
                <a:cs typeface="Courier New" panose="02070309020205020404" pitchFamily="49" charset="0"/>
              </a:rPr>
              <a:t>))</a:t>
            </a:r>
          </a:p>
          <a:p>
            <a:pPr algn="l">
              <a:spcBef>
                <a:spcPts val="0"/>
              </a:spcBef>
            </a:pPr>
            <a:r>
              <a:rPr lang="en-US" sz="1500" b="0" i="0" dirty="0" err="1">
                <a:solidFill>
                  <a:schemeClr val="tx1"/>
                </a:solidFill>
                <a:effectLst/>
                <a:latin typeface="Courier New" panose="02070309020205020404" pitchFamily="49" charset="0"/>
                <a:cs typeface="Courier New" panose="02070309020205020404" pitchFamily="49" charset="0"/>
              </a:rPr>
              <a:t>plt.show</a:t>
            </a:r>
            <a:r>
              <a:rPr lang="en-US" sz="1500" b="0" i="0" dirty="0">
                <a:solidFill>
                  <a:schemeClr val="tx1"/>
                </a:solidFill>
                <a:effectLst/>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7C02A04C-A794-2834-B256-5E071154395A}"/>
              </a:ext>
            </a:extLst>
          </p:cNvPr>
          <p:cNvSpPr txBox="1"/>
          <p:nvPr/>
        </p:nvSpPr>
        <p:spPr>
          <a:xfrm>
            <a:off x="457200" y="685800"/>
            <a:ext cx="8229600"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Split Into Train/Test (80% and 20%);</a:t>
            </a:r>
          </a:p>
          <a:p>
            <a:pPr algn="l"/>
            <a:r>
              <a:rPr lang="en-US" sz="2000" dirty="0">
                <a:solidFill>
                  <a:srgbClr val="000000"/>
                </a:solidFill>
                <a:latin typeface="Times New Roman" panose="02020603050405020304" pitchFamily="18" charset="0"/>
                <a:cs typeface="Times New Roman" panose="02020603050405020304" pitchFamily="18" charset="0"/>
              </a:rPr>
              <a:t>Display the training set and the testing set.;</a:t>
            </a:r>
          </a:p>
          <a:p>
            <a:pPr algn="l"/>
            <a:r>
              <a:rPr lang="en-US" sz="2000" b="0" i="0" dirty="0">
                <a:solidFill>
                  <a:srgbClr val="000000"/>
                </a:solidFill>
                <a:effectLst/>
                <a:latin typeface="Times New Roman" panose="02020603050405020304" pitchFamily="18" charset="0"/>
                <a:cs typeface="Times New Roman" panose="02020603050405020304" pitchFamily="18" charset="0"/>
              </a:rPr>
              <a:t>Fit the </a:t>
            </a:r>
            <a:r>
              <a:rPr lang="en-US" sz="2000" dirty="0">
                <a:solidFill>
                  <a:srgbClr val="000000"/>
                </a:solidFill>
                <a:latin typeface="Times New Roman" panose="02020603050405020304" pitchFamily="18" charset="0"/>
                <a:cs typeface="Times New Roman" panose="02020603050405020304" pitchFamily="18" charset="0"/>
              </a:rPr>
              <a:t>data set</a:t>
            </a:r>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228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5A4C16-D8C7-76DC-3493-1FABEE5F8E40}"/>
              </a:ext>
            </a:extLst>
          </p:cNvPr>
          <p:cNvSpPr>
            <a:spLocks noGrp="1"/>
          </p:cNvSpPr>
          <p:nvPr>
            <p:ph type="sldNum" sz="quarter" idx="10"/>
          </p:nvPr>
        </p:nvSpPr>
        <p:spPr/>
        <p:txBody>
          <a:bodyPr/>
          <a:lstStyle/>
          <a:p>
            <a:pPr>
              <a:defRPr/>
            </a:pPr>
            <a:fld id="{9247B944-357F-4154-9D4A-835AE90620AC}" type="slidenum">
              <a:rPr lang="en-US" altLang="en-US" smtClean="0"/>
              <a:pPr>
                <a:defRPr/>
              </a:pPr>
              <a:t>38</a:t>
            </a:fld>
            <a:endParaRPr lang="en-US" altLang="en-US" dirty="0"/>
          </a:p>
        </p:txBody>
      </p:sp>
      <p:pic>
        <p:nvPicPr>
          <p:cNvPr id="3" name="Picture 2">
            <a:extLst>
              <a:ext uri="{FF2B5EF4-FFF2-40B4-BE49-F238E27FC236}">
                <a16:creationId xmlns:a16="http://schemas.microsoft.com/office/drawing/2014/main" id="{74FA3BB1-1C4D-2BCC-BF69-B47F953E0F48}"/>
              </a:ext>
            </a:extLst>
          </p:cNvPr>
          <p:cNvPicPr>
            <a:picLocks noChangeAspect="1"/>
          </p:cNvPicPr>
          <p:nvPr/>
        </p:nvPicPr>
        <p:blipFill>
          <a:blip r:embed="rId2"/>
          <a:stretch>
            <a:fillRect/>
          </a:stretch>
        </p:blipFill>
        <p:spPr>
          <a:xfrm>
            <a:off x="2362200" y="3276600"/>
            <a:ext cx="4761905" cy="3161905"/>
          </a:xfrm>
          <a:prstGeom prst="rect">
            <a:avLst/>
          </a:prstGeom>
        </p:spPr>
      </p:pic>
      <p:pic>
        <p:nvPicPr>
          <p:cNvPr id="4" name="Picture 3">
            <a:extLst>
              <a:ext uri="{FF2B5EF4-FFF2-40B4-BE49-F238E27FC236}">
                <a16:creationId xmlns:a16="http://schemas.microsoft.com/office/drawing/2014/main" id="{1E808B3C-9614-06AE-844A-ED5160D4A212}"/>
              </a:ext>
            </a:extLst>
          </p:cNvPr>
          <p:cNvPicPr>
            <a:picLocks noChangeAspect="1"/>
          </p:cNvPicPr>
          <p:nvPr/>
        </p:nvPicPr>
        <p:blipFill>
          <a:blip r:embed="rId3"/>
          <a:stretch>
            <a:fillRect/>
          </a:stretch>
        </p:blipFill>
        <p:spPr>
          <a:xfrm>
            <a:off x="457200" y="756458"/>
            <a:ext cx="3886200" cy="2344278"/>
          </a:xfrm>
          <a:prstGeom prst="rect">
            <a:avLst/>
          </a:prstGeom>
        </p:spPr>
      </p:pic>
      <p:pic>
        <p:nvPicPr>
          <p:cNvPr id="5" name="Picture 4">
            <a:extLst>
              <a:ext uri="{FF2B5EF4-FFF2-40B4-BE49-F238E27FC236}">
                <a16:creationId xmlns:a16="http://schemas.microsoft.com/office/drawing/2014/main" id="{5FAC18C5-7DF0-8A20-DF98-56743CECD42E}"/>
              </a:ext>
            </a:extLst>
          </p:cNvPr>
          <p:cNvPicPr>
            <a:picLocks noChangeAspect="1"/>
          </p:cNvPicPr>
          <p:nvPr/>
        </p:nvPicPr>
        <p:blipFill>
          <a:blip r:embed="rId4"/>
          <a:stretch>
            <a:fillRect/>
          </a:stretch>
        </p:blipFill>
        <p:spPr>
          <a:xfrm>
            <a:off x="5029201" y="753303"/>
            <a:ext cx="3657600" cy="2285631"/>
          </a:xfrm>
          <a:prstGeom prst="rect">
            <a:avLst/>
          </a:prstGeom>
        </p:spPr>
      </p:pic>
      <p:sp>
        <p:nvSpPr>
          <p:cNvPr id="6" name="Rectangle 2">
            <a:extLst>
              <a:ext uri="{FF2B5EF4-FFF2-40B4-BE49-F238E27FC236}">
                <a16:creationId xmlns:a16="http://schemas.microsoft.com/office/drawing/2014/main" id="{F9632F2E-A4F0-143F-278A-FDFBE7439535}"/>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Train/Test</a:t>
            </a:r>
          </a:p>
        </p:txBody>
      </p:sp>
    </p:spTree>
    <p:extLst>
      <p:ext uri="{BB962C8B-B14F-4D97-AF65-F5344CB8AC3E}">
        <p14:creationId xmlns:p14="http://schemas.microsoft.com/office/powerpoint/2010/main" val="206905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94B170-9773-2606-CF86-9CE7BD224A31}"/>
              </a:ext>
            </a:extLst>
          </p:cNvPr>
          <p:cNvSpPr>
            <a:spLocks noGrp="1"/>
          </p:cNvSpPr>
          <p:nvPr>
            <p:ph type="sldNum" sz="quarter" idx="10"/>
          </p:nvPr>
        </p:nvSpPr>
        <p:spPr/>
        <p:txBody>
          <a:bodyPr/>
          <a:lstStyle/>
          <a:p>
            <a:pPr>
              <a:defRPr/>
            </a:pPr>
            <a:fld id="{9247B944-357F-4154-9D4A-835AE90620AC}" type="slidenum">
              <a:rPr lang="en-US" altLang="en-US" smtClean="0"/>
              <a:pPr>
                <a:defRPr/>
              </a:pPr>
              <a:t>39</a:t>
            </a:fld>
            <a:endParaRPr lang="en-US" altLang="en-US" dirty="0"/>
          </a:p>
        </p:txBody>
      </p:sp>
      <p:sp>
        <p:nvSpPr>
          <p:cNvPr id="9" name="Rectangle 2">
            <a:extLst>
              <a:ext uri="{FF2B5EF4-FFF2-40B4-BE49-F238E27FC236}">
                <a16:creationId xmlns:a16="http://schemas.microsoft.com/office/drawing/2014/main" id="{F904F2F4-D5FE-B4EA-0782-B1B65700A955}"/>
              </a:ext>
            </a:extLst>
          </p:cNvPr>
          <p:cNvSpPr txBox="1">
            <a:spLocks noChangeArrowheads="1"/>
          </p:cNvSpPr>
          <p:nvPr/>
        </p:nvSpPr>
        <p:spPr>
          <a:xfrm>
            <a:off x="1143000" y="85436"/>
            <a:ext cx="6400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Train/Test</a:t>
            </a:r>
          </a:p>
        </p:txBody>
      </p:sp>
      <p:sp>
        <p:nvSpPr>
          <p:cNvPr id="10" name="TextBox 9">
            <a:extLst>
              <a:ext uri="{FF2B5EF4-FFF2-40B4-BE49-F238E27FC236}">
                <a16:creationId xmlns:a16="http://schemas.microsoft.com/office/drawing/2014/main" id="{5B1BA7A6-E544-421B-0DDE-0BCA31440D6B}"/>
              </a:ext>
            </a:extLst>
          </p:cNvPr>
          <p:cNvSpPr txBox="1"/>
          <p:nvPr/>
        </p:nvSpPr>
        <p:spPr>
          <a:xfrm>
            <a:off x="457200" y="1143000"/>
            <a:ext cx="8229600" cy="4154984"/>
          </a:xfrm>
          <a:prstGeom prst="rect">
            <a:avLst/>
          </a:prstGeom>
          <a:ln>
            <a:solidFill>
              <a:srgbClr val="2D899B"/>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l">
              <a:spcBef>
                <a:spcPts val="0"/>
              </a:spcBef>
            </a:pPr>
            <a:r>
              <a:rPr lang="en-SG" sz="1600" b="0" i="0" dirty="0">
                <a:solidFill>
                  <a:srgbClr val="0000CD"/>
                </a:solidFill>
                <a:effectLst/>
                <a:latin typeface="Courier New" panose="02070309020205020404" pitchFamily="49" charset="0"/>
                <a:cs typeface="Courier New" panose="02070309020205020404" pitchFamily="49" charset="0"/>
              </a:rPr>
              <a:t>import</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err="1">
                <a:solidFill>
                  <a:srgbClr val="000000"/>
                </a:solidFill>
                <a:effectLst/>
                <a:latin typeface="Courier New" panose="02070309020205020404" pitchFamily="49" charset="0"/>
                <a:cs typeface="Courier New" panose="02070309020205020404" pitchFamily="49" charset="0"/>
              </a:rPr>
              <a:t>numpy</a:t>
            </a:r>
            <a:br>
              <a:rPr lang="en-SG" sz="1600" dirty="0">
                <a:latin typeface="Courier New" panose="02070309020205020404" pitchFamily="49" charset="0"/>
                <a:cs typeface="Courier New" panose="02070309020205020404" pitchFamily="49" charset="0"/>
              </a:rPr>
            </a:br>
            <a:r>
              <a:rPr lang="en-SG" sz="1600" b="0" i="0" dirty="0">
                <a:solidFill>
                  <a:srgbClr val="0000CD"/>
                </a:solidFill>
                <a:effectLst/>
                <a:latin typeface="Courier New" panose="02070309020205020404" pitchFamily="49" charset="0"/>
                <a:cs typeface="Courier New" panose="02070309020205020404" pitchFamily="49" charset="0"/>
              </a:rPr>
              <a:t>from</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err="1">
                <a:solidFill>
                  <a:srgbClr val="000000"/>
                </a:solidFill>
                <a:effectLst/>
                <a:latin typeface="Courier New" panose="02070309020205020404" pitchFamily="49" charset="0"/>
                <a:cs typeface="Courier New" panose="02070309020205020404" pitchFamily="49" charset="0"/>
              </a:rPr>
              <a:t>sklearn.metrics</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0000CD"/>
                </a:solidFill>
                <a:effectLst/>
                <a:latin typeface="Courier New" panose="02070309020205020404" pitchFamily="49" charset="0"/>
                <a:cs typeface="Courier New" panose="02070309020205020404" pitchFamily="49" charset="0"/>
              </a:rPr>
              <a:t>import</a:t>
            </a:r>
            <a:r>
              <a:rPr lang="en-SG" sz="1600" b="0" i="0" dirty="0">
                <a:solidFill>
                  <a:srgbClr val="000000"/>
                </a:solidFill>
                <a:effectLst/>
                <a:latin typeface="Courier New" panose="02070309020205020404" pitchFamily="49" charset="0"/>
                <a:cs typeface="Courier New" panose="02070309020205020404" pitchFamily="49" charset="0"/>
              </a:rPr>
              <a:t> r2_score</a:t>
            </a:r>
            <a:br>
              <a:rPr lang="en-SG" sz="16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numpy.random.seed</a:t>
            </a:r>
            <a:r>
              <a:rPr lang="en-SG" sz="1600" b="0" i="0" dirty="0">
                <a:solidFill>
                  <a:srgbClr val="000000"/>
                </a:solidFill>
                <a:effectLst/>
                <a:latin typeface="Courier New" panose="02070309020205020404" pitchFamily="49" charset="0"/>
                <a:cs typeface="Courier New" panose="02070309020205020404" pitchFamily="49" charset="0"/>
              </a:rPr>
              <a:t>(</a:t>
            </a:r>
            <a:r>
              <a:rPr lang="en-SG" sz="1600" b="0" i="0" dirty="0">
                <a:solidFill>
                  <a:srgbClr val="FF0000"/>
                </a:solidFill>
                <a:effectLst/>
                <a:latin typeface="Courier New" panose="02070309020205020404" pitchFamily="49" charset="0"/>
                <a:cs typeface="Courier New" panose="02070309020205020404" pitchFamily="49" charset="0"/>
              </a:rPr>
              <a:t>2</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a:solidFill>
                  <a:srgbClr val="000000"/>
                </a:solidFill>
                <a:effectLst/>
                <a:latin typeface="Courier New" panose="02070309020205020404" pitchFamily="49" charset="0"/>
                <a:cs typeface="Courier New" panose="02070309020205020404" pitchFamily="49" charset="0"/>
              </a:rPr>
              <a:t>x = </a:t>
            </a:r>
            <a:r>
              <a:rPr lang="en-SG" sz="1600" b="0" i="0" dirty="0" err="1">
                <a:solidFill>
                  <a:srgbClr val="000000"/>
                </a:solidFill>
                <a:effectLst/>
                <a:latin typeface="Courier New" panose="02070309020205020404" pitchFamily="49" charset="0"/>
                <a:cs typeface="Courier New" panose="02070309020205020404" pitchFamily="49" charset="0"/>
              </a:rPr>
              <a:t>numpy.random.normal</a:t>
            </a:r>
            <a:r>
              <a:rPr lang="en-SG" sz="1600" b="0" i="0" dirty="0">
                <a:solidFill>
                  <a:srgbClr val="000000"/>
                </a:solidFill>
                <a:effectLst/>
                <a:latin typeface="Courier New" panose="02070309020205020404" pitchFamily="49" charset="0"/>
                <a:cs typeface="Courier New" panose="02070309020205020404" pitchFamily="49" charset="0"/>
              </a:rPr>
              <a:t>(</a:t>
            </a:r>
            <a:r>
              <a:rPr lang="en-SG" sz="1600" b="0" i="0" dirty="0">
                <a:solidFill>
                  <a:srgbClr val="FF0000"/>
                </a:solidFill>
                <a:effectLst/>
                <a:latin typeface="Courier New" panose="02070309020205020404" pitchFamily="49" charset="0"/>
                <a:cs typeface="Courier New" panose="02070309020205020404" pitchFamily="49" charset="0"/>
              </a:rPr>
              <a:t>3</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FF0000"/>
                </a:solidFill>
                <a:effectLst/>
                <a:latin typeface="Courier New" panose="02070309020205020404" pitchFamily="49" charset="0"/>
                <a:cs typeface="Courier New" panose="02070309020205020404" pitchFamily="49" charset="0"/>
              </a:rPr>
              <a:t>1</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FF0000"/>
                </a:solidFill>
                <a:effectLst/>
                <a:latin typeface="Courier New" panose="02070309020205020404" pitchFamily="49" charset="0"/>
                <a:cs typeface="Courier New" panose="02070309020205020404" pitchFamily="49" charset="0"/>
              </a:rPr>
              <a:t>100</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r>
              <a:rPr lang="en-SG" sz="1600" b="0" i="0" dirty="0">
                <a:solidFill>
                  <a:srgbClr val="000000"/>
                </a:solidFill>
                <a:effectLst/>
                <a:latin typeface="Courier New" panose="02070309020205020404" pitchFamily="49" charset="0"/>
                <a:cs typeface="Courier New" panose="02070309020205020404" pitchFamily="49" charset="0"/>
              </a:rPr>
              <a:t>y = </a:t>
            </a:r>
            <a:r>
              <a:rPr lang="en-SG" sz="1600" b="0" i="0" dirty="0" err="1">
                <a:solidFill>
                  <a:srgbClr val="000000"/>
                </a:solidFill>
                <a:effectLst/>
                <a:latin typeface="Courier New" panose="02070309020205020404" pitchFamily="49" charset="0"/>
                <a:cs typeface="Courier New" panose="02070309020205020404" pitchFamily="49" charset="0"/>
              </a:rPr>
              <a:t>numpy.random.normal</a:t>
            </a:r>
            <a:r>
              <a:rPr lang="en-SG" sz="1600" b="0" i="0" dirty="0">
                <a:solidFill>
                  <a:srgbClr val="000000"/>
                </a:solidFill>
                <a:effectLst/>
                <a:latin typeface="Courier New" panose="02070309020205020404" pitchFamily="49" charset="0"/>
                <a:cs typeface="Courier New" panose="02070309020205020404" pitchFamily="49" charset="0"/>
              </a:rPr>
              <a:t>(</a:t>
            </a:r>
            <a:r>
              <a:rPr lang="en-SG" sz="1600" b="0" i="0" dirty="0">
                <a:solidFill>
                  <a:srgbClr val="FF0000"/>
                </a:solidFill>
                <a:effectLst/>
                <a:latin typeface="Courier New" panose="02070309020205020404" pitchFamily="49" charset="0"/>
                <a:cs typeface="Courier New" panose="02070309020205020404" pitchFamily="49" charset="0"/>
              </a:rPr>
              <a:t>150</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FF0000"/>
                </a:solidFill>
                <a:effectLst/>
                <a:latin typeface="Courier New" panose="02070309020205020404" pitchFamily="49" charset="0"/>
                <a:cs typeface="Courier New" panose="02070309020205020404" pitchFamily="49" charset="0"/>
              </a:rPr>
              <a:t>40</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FF0000"/>
                </a:solidFill>
                <a:effectLst/>
                <a:latin typeface="Courier New" panose="02070309020205020404" pitchFamily="49" charset="0"/>
                <a:cs typeface="Courier New" panose="02070309020205020404" pitchFamily="49" charset="0"/>
              </a:rPr>
              <a:t>100</a:t>
            </a:r>
            <a:r>
              <a:rPr lang="en-SG" sz="1600" b="0" i="0" dirty="0">
                <a:solidFill>
                  <a:srgbClr val="000000"/>
                </a:solidFill>
                <a:effectLst/>
                <a:latin typeface="Courier New" panose="02070309020205020404" pitchFamily="49" charset="0"/>
                <a:cs typeface="Courier New" panose="02070309020205020404" pitchFamily="49" charset="0"/>
              </a:rPr>
              <a:t>) / x</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train_x</a:t>
            </a:r>
            <a:r>
              <a:rPr lang="en-SG" sz="1600" b="0" i="0" dirty="0">
                <a:solidFill>
                  <a:srgbClr val="000000"/>
                </a:solidFill>
                <a:effectLst/>
                <a:latin typeface="Courier New" panose="02070309020205020404" pitchFamily="49" charset="0"/>
                <a:cs typeface="Courier New" panose="02070309020205020404" pitchFamily="49" charset="0"/>
              </a:rPr>
              <a:t> = x[:</a:t>
            </a:r>
            <a:r>
              <a:rPr lang="en-SG" sz="1600" b="0" i="0" dirty="0">
                <a:solidFill>
                  <a:srgbClr val="FF0000"/>
                </a:solidFill>
                <a:effectLst/>
                <a:latin typeface="Courier New" panose="02070309020205020404" pitchFamily="49" charset="0"/>
                <a:cs typeface="Courier New" panose="02070309020205020404" pitchFamily="49" charset="0"/>
              </a:rPr>
              <a:t>80</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train_y</a:t>
            </a:r>
            <a:r>
              <a:rPr lang="en-SG" sz="1600" b="0" i="0" dirty="0">
                <a:solidFill>
                  <a:srgbClr val="000000"/>
                </a:solidFill>
                <a:effectLst/>
                <a:latin typeface="Courier New" panose="02070309020205020404" pitchFamily="49" charset="0"/>
                <a:cs typeface="Courier New" panose="02070309020205020404" pitchFamily="49" charset="0"/>
              </a:rPr>
              <a:t> = y[:</a:t>
            </a:r>
            <a:r>
              <a:rPr lang="en-SG" sz="1600" b="0" i="0" dirty="0">
                <a:solidFill>
                  <a:srgbClr val="FF0000"/>
                </a:solidFill>
                <a:effectLst/>
                <a:latin typeface="Courier New" panose="02070309020205020404" pitchFamily="49" charset="0"/>
                <a:cs typeface="Courier New" panose="02070309020205020404" pitchFamily="49" charset="0"/>
              </a:rPr>
              <a:t>80</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test_x</a:t>
            </a:r>
            <a:r>
              <a:rPr lang="en-SG" sz="1600" b="0" i="0" dirty="0">
                <a:solidFill>
                  <a:srgbClr val="000000"/>
                </a:solidFill>
                <a:effectLst/>
                <a:latin typeface="Courier New" panose="02070309020205020404" pitchFamily="49" charset="0"/>
                <a:cs typeface="Courier New" panose="02070309020205020404" pitchFamily="49" charset="0"/>
              </a:rPr>
              <a:t> = x[</a:t>
            </a:r>
            <a:r>
              <a:rPr lang="en-SG" sz="1600" b="0" i="0" dirty="0">
                <a:solidFill>
                  <a:srgbClr val="FF0000"/>
                </a:solidFill>
                <a:effectLst/>
                <a:latin typeface="Courier New" panose="02070309020205020404" pitchFamily="49" charset="0"/>
                <a:cs typeface="Courier New" panose="02070309020205020404" pitchFamily="49" charset="0"/>
              </a:rPr>
              <a:t>80</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test_y</a:t>
            </a:r>
            <a:r>
              <a:rPr lang="en-SG" sz="1600" b="0" i="0" dirty="0">
                <a:solidFill>
                  <a:srgbClr val="000000"/>
                </a:solidFill>
                <a:effectLst/>
                <a:latin typeface="Courier New" panose="02070309020205020404" pitchFamily="49" charset="0"/>
                <a:cs typeface="Courier New" panose="02070309020205020404" pitchFamily="49" charset="0"/>
              </a:rPr>
              <a:t> = y[</a:t>
            </a:r>
            <a:r>
              <a:rPr lang="en-SG" sz="1600" b="0" i="0" dirty="0">
                <a:solidFill>
                  <a:srgbClr val="FF0000"/>
                </a:solidFill>
                <a:effectLst/>
                <a:latin typeface="Courier New" panose="02070309020205020404" pitchFamily="49" charset="0"/>
                <a:cs typeface="Courier New" panose="02070309020205020404" pitchFamily="49" charset="0"/>
              </a:rPr>
              <a:t>80</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err="1">
                <a:solidFill>
                  <a:srgbClr val="000000"/>
                </a:solidFill>
                <a:effectLst/>
                <a:latin typeface="Courier New" panose="02070309020205020404" pitchFamily="49" charset="0"/>
                <a:cs typeface="Courier New" panose="02070309020205020404" pitchFamily="49" charset="0"/>
              </a:rPr>
              <a:t>mymodel</a:t>
            </a:r>
            <a:r>
              <a:rPr lang="en-SG" sz="1600" b="0" i="0" dirty="0">
                <a:solidFill>
                  <a:srgbClr val="000000"/>
                </a:solidFill>
                <a:effectLst/>
                <a:latin typeface="Courier New" panose="02070309020205020404" pitchFamily="49" charset="0"/>
                <a:cs typeface="Courier New" panose="02070309020205020404" pitchFamily="49" charset="0"/>
              </a:rPr>
              <a:t> = numpy.poly1d(</a:t>
            </a:r>
            <a:r>
              <a:rPr lang="en-SG" sz="1600" b="0" i="0" dirty="0" err="1">
                <a:solidFill>
                  <a:srgbClr val="000000"/>
                </a:solidFill>
                <a:effectLst/>
                <a:latin typeface="Courier New" panose="02070309020205020404" pitchFamily="49" charset="0"/>
                <a:cs typeface="Courier New" panose="02070309020205020404" pitchFamily="49" charset="0"/>
              </a:rPr>
              <a:t>numpy.polyfit</a:t>
            </a:r>
            <a:r>
              <a:rPr lang="en-SG" sz="1600" b="0" i="0" dirty="0">
                <a:solidFill>
                  <a:srgbClr val="000000"/>
                </a:solidFill>
                <a:effectLst/>
                <a:latin typeface="Courier New" panose="02070309020205020404" pitchFamily="49" charset="0"/>
                <a:cs typeface="Courier New" panose="02070309020205020404" pitchFamily="49" charset="0"/>
              </a:rPr>
              <a:t>(</a:t>
            </a:r>
            <a:r>
              <a:rPr lang="en-SG" sz="1600" b="0" i="0" dirty="0" err="1">
                <a:solidFill>
                  <a:srgbClr val="000000"/>
                </a:solidFill>
                <a:effectLst/>
                <a:latin typeface="Courier New" panose="02070309020205020404" pitchFamily="49" charset="0"/>
                <a:cs typeface="Courier New" panose="02070309020205020404" pitchFamily="49" charset="0"/>
              </a:rPr>
              <a:t>train_x</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err="1">
                <a:solidFill>
                  <a:srgbClr val="000000"/>
                </a:solidFill>
                <a:effectLst/>
                <a:latin typeface="Courier New" panose="02070309020205020404" pitchFamily="49" charset="0"/>
                <a:cs typeface="Courier New" panose="02070309020205020404" pitchFamily="49" charset="0"/>
              </a:rPr>
              <a:t>train_y</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a:solidFill>
                  <a:srgbClr val="FF0000"/>
                </a:solidFill>
                <a:effectLst/>
                <a:latin typeface="Courier New" panose="02070309020205020404" pitchFamily="49" charset="0"/>
                <a:cs typeface="Courier New" panose="02070309020205020404" pitchFamily="49" charset="0"/>
              </a:rPr>
              <a:t>4</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a:solidFill>
                  <a:srgbClr val="000000"/>
                </a:solidFill>
                <a:effectLst/>
                <a:latin typeface="Courier New" panose="02070309020205020404" pitchFamily="49" charset="0"/>
                <a:cs typeface="Courier New" panose="02070309020205020404" pitchFamily="49" charset="0"/>
              </a:rPr>
              <a:t>r2 = r2_score(</a:t>
            </a:r>
            <a:r>
              <a:rPr lang="en-SG" sz="1600" b="0" i="0" dirty="0" err="1">
                <a:solidFill>
                  <a:srgbClr val="000000"/>
                </a:solidFill>
                <a:effectLst/>
                <a:latin typeface="Courier New" panose="02070309020205020404" pitchFamily="49" charset="0"/>
                <a:cs typeface="Courier New" panose="02070309020205020404" pitchFamily="49" charset="0"/>
              </a:rPr>
              <a:t>train_y</a:t>
            </a:r>
            <a:r>
              <a:rPr lang="en-SG" sz="1600" b="0" i="0" dirty="0">
                <a:solidFill>
                  <a:srgbClr val="000000"/>
                </a:solidFill>
                <a:effectLst/>
                <a:latin typeface="Courier New" panose="02070309020205020404" pitchFamily="49" charset="0"/>
                <a:cs typeface="Courier New" panose="02070309020205020404" pitchFamily="49" charset="0"/>
              </a:rPr>
              <a:t>, </a:t>
            </a:r>
            <a:r>
              <a:rPr lang="en-SG" sz="1600" b="0" i="0" dirty="0" err="1">
                <a:solidFill>
                  <a:srgbClr val="000000"/>
                </a:solidFill>
                <a:effectLst/>
                <a:latin typeface="Courier New" panose="02070309020205020404" pitchFamily="49" charset="0"/>
                <a:cs typeface="Courier New" panose="02070309020205020404" pitchFamily="49" charset="0"/>
              </a:rPr>
              <a:t>mymodel</a:t>
            </a:r>
            <a:r>
              <a:rPr lang="en-SG" sz="1600" b="0" i="0" dirty="0">
                <a:solidFill>
                  <a:srgbClr val="000000"/>
                </a:solidFill>
                <a:effectLst/>
                <a:latin typeface="Courier New" panose="02070309020205020404" pitchFamily="49" charset="0"/>
                <a:cs typeface="Courier New" panose="02070309020205020404" pitchFamily="49" charset="0"/>
              </a:rPr>
              <a:t>(</a:t>
            </a:r>
            <a:r>
              <a:rPr lang="en-SG" sz="1600" b="0" i="0" dirty="0" err="1">
                <a:solidFill>
                  <a:srgbClr val="000000"/>
                </a:solidFill>
                <a:effectLst/>
                <a:latin typeface="Courier New" panose="02070309020205020404" pitchFamily="49" charset="0"/>
                <a:cs typeface="Courier New" panose="02070309020205020404" pitchFamily="49" charset="0"/>
              </a:rPr>
              <a:t>train_x</a:t>
            </a:r>
            <a:r>
              <a:rPr lang="en-SG" sz="1600" b="0" i="0" dirty="0">
                <a:solidFill>
                  <a:srgbClr val="000000"/>
                </a:solidFill>
                <a:effectLst/>
                <a:latin typeface="Courier New" panose="02070309020205020404" pitchFamily="49" charset="0"/>
                <a:cs typeface="Courier New" panose="02070309020205020404" pitchFamily="49" charset="0"/>
              </a:rPr>
              <a:t>))</a:t>
            </a:r>
            <a:br>
              <a:rPr lang="en-SG" sz="1600" dirty="0">
                <a:latin typeface="Courier New" panose="02070309020205020404" pitchFamily="49" charset="0"/>
                <a:cs typeface="Courier New" panose="02070309020205020404" pitchFamily="49" charset="0"/>
              </a:rPr>
            </a:br>
            <a:br>
              <a:rPr lang="en-SG" sz="1200" dirty="0">
                <a:latin typeface="Courier New" panose="02070309020205020404" pitchFamily="49" charset="0"/>
                <a:cs typeface="Courier New" panose="02070309020205020404" pitchFamily="49" charset="0"/>
              </a:rPr>
            </a:br>
            <a:r>
              <a:rPr lang="en-SG" sz="1600" b="0" i="0" dirty="0">
                <a:solidFill>
                  <a:srgbClr val="0000CD"/>
                </a:solidFill>
                <a:effectLst/>
                <a:latin typeface="Courier New" panose="02070309020205020404" pitchFamily="49" charset="0"/>
                <a:cs typeface="Courier New" panose="02070309020205020404" pitchFamily="49" charset="0"/>
              </a:rPr>
              <a:t>print</a:t>
            </a:r>
            <a:r>
              <a:rPr lang="en-SG" sz="1600" b="0" i="0" dirty="0">
                <a:solidFill>
                  <a:srgbClr val="000000"/>
                </a:solidFill>
                <a:effectLst/>
                <a:latin typeface="Courier New" panose="02070309020205020404" pitchFamily="49" charset="0"/>
                <a:cs typeface="Courier New" panose="02070309020205020404" pitchFamily="49" charset="0"/>
              </a:rPr>
              <a:t>(r2)</a:t>
            </a:r>
            <a:endParaRPr lang="en-US" sz="1500" b="0" i="0" dirty="0">
              <a:solidFill>
                <a:schemeClr val="tx1"/>
              </a:solidFill>
              <a:effectLst/>
              <a:latin typeface="Courier New" panose="02070309020205020404" pitchFamily="49" charset="0"/>
              <a:cs typeface="Courier New" panose="02070309020205020404" pitchFamily="49" charset="0"/>
            </a:endParaRPr>
          </a:p>
        </p:txBody>
      </p:sp>
      <p:sp>
        <p:nvSpPr>
          <p:cNvPr id="11" name="TextBox 10">
            <a:extLst>
              <a:ext uri="{FF2B5EF4-FFF2-40B4-BE49-F238E27FC236}">
                <a16:creationId xmlns:a16="http://schemas.microsoft.com/office/drawing/2014/main" id="{BE51B259-762D-74EA-7171-E05F96B1E68D}"/>
              </a:ext>
            </a:extLst>
          </p:cNvPr>
          <p:cNvSpPr txBox="1"/>
          <p:nvPr/>
        </p:nvSpPr>
        <p:spPr>
          <a:xfrm>
            <a:off x="457200" y="685800"/>
            <a:ext cx="82296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How well does my training data fit in a polynomial regression?</a:t>
            </a:r>
          </a:p>
        </p:txBody>
      </p:sp>
      <p:sp>
        <p:nvSpPr>
          <p:cNvPr id="12" name="TextBox 11">
            <a:extLst>
              <a:ext uri="{FF2B5EF4-FFF2-40B4-BE49-F238E27FC236}">
                <a16:creationId xmlns:a16="http://schemas.microsoft.com/office/drawing/2014/main" id="{9914421C-109C-0D04-B73A-B29247A369E5}"/>
              </a:ext>
            </a:extLst>
          </p:cNvPr>
          <p:cNvSpPr txBox="1"/>
          <p:nvPr/>
        </p:nvSpPr>
        <p:spPr>
          <a:xfrm>
            <a:off x="457200" y="5314890"/>
            <a:ext cx="8229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l"/>
            <a:r>
              <a:rPr lang="en-US" sz="2000" b="0" i="0" dirty="0">
                <a:solidFill>
                  <a:srgbClr val="000000"/>
                </a:solidFill>
                <a:effectLst/>
                <a:latin typeface="Times New Roman" panose="02020603050405020304" pitchFamily="18" charset="0"/>
                <a:cs typeface="Times New Roman" panose="02020603050405020304" pitchFamily="18" charset="0"/>
              </a:rPr>
              <a:t>0.7988645544629798</a:t>
            </a:r>
          </a:p>
        </p:txBody>
      </p:sp>
      <p:sp>
        <p:nvSpPr>
          <p:cNvPr id="13" name="TextBox 12">
            <a:extLst>
              <a:ext uri="{FF2B5EF4-FFF2-40B4-BE49-F238E27FC236}">
                <a16:creationId xmlns:a16="http://schemas.microsoft.com/office/drawing/2014/main" id="{8D9E4262-FD6B-BCE1-7EA6-1AE75BC3EA69}"/>
              </a:ext>
            </a:extLst>
          </p:cNvPr>
          <p:cNvSpPr txBox="1"/>
          <p:nvPr/>
        </p:nvSpPr>
        <p:spPr>
          <a:xfrm>
            <a:off x="457200" y="5867400"/>
            <a:ext cx="822960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kern="0" dirty="0">
                <a:solidFill>
                  <a:srgbClr val="0000CC"/>
                </a:solidFill>
                <a:latin typeface="Times New Roman" pitchFamily="18" charset="0"/>
                <a:cs typeface="Times New Roman" pitchFamily="18" charset="0"/>
              </a:rPr>
              <a:t>Machine Learning: A Lot More!</a:t>
            </a:r>
            <a:endParaRPr lang="en-US" sz="2400" b="0" i="0" dirty="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287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51007-B5F7-E9CA-BA68-1F6B8188FF87}"/>
              </a:ext>
            </a:extLst>
          </p:cNvPr>
          <p:cNvSpPr>
            <a:spLocks noGrp="1"/>
          </p:cNvSpPr>
          <p:nvPr>
            <p:ph type="sldNum" sz="quarter" idx="10"/>
          </p:nvPr>
        </p:nvSpPr>
        <p:spPr/>
        <p:txBody>
          <a:bodyPr/>
          <a:lstStyle/>
          <a:p>
            <a:pPr>
              <a:defRPr/>
            </a:pPr>
            <a:fld id="{9247B944-357F-4154-9D4A-835AE90620AC}" type="slidenum">
              <a:rPr lang="en-US" altLang="en-US" smtClean="0"/>
              <a:pPr>
                <a:defRPr/>
              </a:pPr>
              <a:t>4</a:t>
            </a:fld>
            <a:endParaRPr lang="en-US" altLang="en-US" dirty="0"/>
          </a:p>
        </p:txBody>
      </p:sp>
      <p:sp>
        <p:nvSpPr>
          <p:cNvPr id="3" name="Rectangle 2">
            <a:extLst>
              <a:ext uri="{FF2B5EF4-FFF2-40B4-BE49-F238E27FC236}">
                <a16:creationId xmlns:a16="http://schemas.microsoft.com/office/drawing/2014/main" id="{D2329A1E-CC2B-5E97-7E2A-DD75A8B91BDD}"/>
              </a:ext>
            </a:extLst>
          </p:cNvPr>
          <p:cNvSpPr txBox="1">
            <a:spLocks noChangeArrowheads="1"/>
          </p:cNvSpPr>
          <p:nvPr/>
        </p:nvSpPr>
        <p:spPr>
          <a:xfrm>
            <a:off x="1447800" y="85436"/>
            <a:ext cx="58674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Approaches</a:t>
            </a:r>
          </a:p>
        </p:txBody>
      </p:sp>
      <p:sp>
        <p:nvSpPr>
          <p:cNvPr id="4" name="Rectangle 3">
            <a:extLst>
              <a:ext uri="{FF2B5EF4-FFF2-40B4-BE49-F238E27FC236}">
                <a16:creationId xmlns:a16="http://schemas.microsoft.com/office/drawing/2014/main" id="{33DE5D76-5F2F-2F4E-6C3B-C0E214E86007}"/>
              </a:ext>
            </a:extLst>
          </p:cNvPr>
          <p:cNvSpPr/>
          <p:nvPr/>
        </p:nvSpPr>
        <p:spPr>
          <a:xfrm>
            <a:off x="457200" y="665922"/>
            <a:ext cx="8229600" cy="5724644"/>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eaLnBrk="1" hangingPunct="1">
              <a:defRPr/>
            </a:pPr>
            <a:r>
              <a:rPr lang="en-US" sz="2200" b="0" i="0" dirty="0">
                <a:solidFill>
                  <a:srgbClr val="202122"/>
                </a:solidFill>
                <a:effectLst/>
                <a:latin typeface="Times New Roman" panose="02020603050405020304" pitchFamily="18" charset="0"/>
                <a:cs typeface="Times New Roman" panose="02020603050405020304" pitchFamily="18" charset="0"/>
              </a:rPr>
              <a:t>  Machine learning approaches are traditionally divided into three broad categories, which correspond to learning paradigms, depending on the nature of the "signal" or "feedback" available to the learning system: </a:t>
            </a:r>
            <a:endParaRPr lang="en-US" sz="2200" dirty="0">
              <a:solidFill>
                <a:srgbClr val="202122"/>
              </a:solidFill>
              <a:latin typeface="Times New Roman" panose="02020603050405020304" pitchFamily="18" charset="0"/>
              <a:cs typeface="Times New Roman" panose="02020603050405020304" pitchFamily="18" charset="0"/>
            </a:endParaRPr>
          </a:p>
          <a:p>
            <a:pPr marL="534988" indent="-358775">
              <a:spcBef>
                <a:spcPts val="1200"/>
              </a:spcBef>
              <a:buBlip>
                <a:blip r:embed="rId2"/>
              </a:buBlip>
            </a:pPr>
            <a:r>
              <a:rPr lang="en-US" sz="2000" dirty="0">
                <a:solidFill>
                  <a:srgbClr val="0000CC"/>
                </a:solidFill>
                <a:latin typeface="Times New Roman" panose="02020603050405020304" pitchFamily="18" charset="0"/>
                <a:cs typeface="Times New Roman" panose="02020603050405020304" pitchFamily="18" charset="0"/>
              </a:rPr>
              <a:t>Supervised learning</a:t>
            </a:r>
            <a:r>
              <a:rPr lang="en-US" sz="2000" b="0" i="0" dirty="0">
                <a:solidFill>
                  <a:srgbClr val="202122"/>
                </a:solidFill>
                <a:effectLst/>
                <a:latin typeface="Times New Roman" panose="02020603050405020304" pitchFamily="18" charset="0"/>
                <a:cs typeface="Times New Roman" panose="02020603050405020304" pitchFamily="18" charset="0"/>
              </a:rPr>
              <a:t>: The computer is presented with example inputs and their desired outputs, given by a "teacher", and the goal is to learn a general rule that </a:t>
            </a:r>
            <a:r>
              <a:rPr lang="en-US" sz="2000" dirty="0">
                <a:solidFill>
                  <a:srgbClr val="0000CC"/>
                </a:solidFill>
                <a:latin typeface="Times New Roman" panose="02020603050405020304" pitchFamily="18" charset="0"/>
                <a:cs typeface="Times New Roman" panose="02020603050405020304" pitchFamily="18" charset="0"/>
              </a:rPr>
              <a:t>maps</a:t>
            </a:r>
            <a:r>
              <a:rPr lang="en-US" sz="2000" b="0" i="0" dirty="0">
                <a:solidFill>
                  <a:srgbClr val="202122"/>
                </a:solidFill>
                <a:effectLst/>
                <a:latin typeface="Times New Roman" panose="02020603050405020304" pitchFamily="18" charset="0"/>
                <a:cs typeface="Times New Roman" panose="02020603050405020304" pitchFamily="18" charset="0"/>
              </a:rPr>
              <a:t> inputs to outputs</a:t>
            </a:r>
            <a:r>
              <a:rPr lang="en-US" sz="2000" b="0" i="0" kern="0" dirty="0">
                <a:solidFill>
                  <a:srgbClr val="15125A"/>
                </a:solidFill>
                <a:effectLst/>
                <a:latin typeface="Times New Roman" panose="02020603050405020304" pitchFamily="18" charset="0"/>
                <a:cs typeface="Times New Roman" panose="02020603050405020304" pitchFamily="18" charset="0"/>
              </a:rPr>
              <a:t>.</a:t>
            </a:r>
            <a:endParaRPr lang="en-US" altLang="en-US" sz="20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US" sz="2000" dirty="0">
                <a:solidFill>
                  <a:srgbClr val="0000CC"/>
                </a:solidFill>
                <a:latin typeface="Times New Roman" panose="02020603050405020304" pitchFamily="18" charset="0"/>
                <a:cs typeface="Times New Roman" panose="02020603050405020304" pitchFamily="18" charset="0"/>
              </a:rPr>
              <a:t>Unsupervised learning</a:t>
            </a:r>
            <a:r>
              <a:rPr lang="en-US" sz="2000" b="0" i="0" dirty="0">
                <a:solidFill>
                  <a:srgbClr val="202122"/>
                </a:solidFill>
                <a:effectLst/>
                <a:latin typeface="Times New Roman" panose="02020603050405020304" pitchFamily="18" charset="0"/>
                <a:cs typeface="Times New Roman" panose="02020603050405020304" pitchFamily="18" charset="0"/>
              </a:rPr>
              <a:t>: No labels are given to the learning algorithm, leaving it on its own to find structure in its input. Unsupervised learning can be a goal in itself (discovering hidden patterns in data) or a means towards an end (</a:t>
            </a:r>
            <a:r>
              <a:rPr lang="en-US" sz="2000" dirty="0">
                <a:solidFill>
                  <a:srgbClr val="0000CC"/>
                </a:solidFill>
                <a:latin typeface="Times New Roman" panose="02020603050405020304" pitchFamily="18" charset="0"/>
                <a:cs typeface="Times New Roman" panose="02020603050405020304" pitchFamily="18" charset="0"/>
              </a:rPr>
              <a:t>feature learning</a:t>
            </a:r>
            <a:r>
              <a:rPr lang="en-US" sz="2000" b="0" i="0" dirty="0">
                <a:solidFill>
                  <a:srgbClr val="202122"/>
                </a:solidFill>
                <a:effectLst/>
                <a:latin typeface="Times New Roman" panose="02020603050405020304" pitchFamily="18" charset="0"/>
                <a:cs typeface="Times New Roman" panose="02020603050405020304" pitchFamily="18" charset="0"/>
              </a:rPr>
              <a:t>)</a:t>
            </a:r>
            <a:r>
              <a:rPr lang="en-US" sz="2000" b="0" i="0" u="none" strike="noStrike" kern="0" dirty="0">
                <a:solidFill>
                  <a:srgbClr val="15125A"/>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US" sz="2000" dirty="0">
                <a:solidFill>
                  <a:srgbClr val="0000CC"/>
                </a:solidFill>
                <a:latin typeface="Times New Roman" panose="02020603050405020304" pitchFamily="18" charset="0"/>
                <a:cs typeface="Times New Roman" panose="02020603050405020304" pitchFamily="18" charset="0"/>
              </a:rPr>
              <a:t>Reinforcement learning</a:t>
            </a:r>
            <a:r>
              <a:rPr lang="en-US" sz="2000" b="0" i="0" dirty="0">
                <a:solidFill>
                  <a:srgbClr val="202122"/>
                </a:solidFill>
                <a:effectLst/>
                <a:latin typeface="Times New Roman" panose="02020603050405020304" pitchFamily="18" charset="0"/>
                <a:cs typeface="Times New Roman" panose="02020603050405020304" pitchFamily="18" charset="0"/>
              </a:rPr>
              <a:t>: A computer program interacts with a dynamic environment in which it must perform a certain goal (e.g., </a:t>
            </a:r>
            <a:r>
              <a:rPr lang="en-US" sz="2000" dirty="0">
                <a:solidFill>
                  <a:schemeClr val="tx1"/>
                </a:solidFill>
                <a:latin typeface="Times New Roman" panose="02020603050405020304" pitchFamily="18" charset="0"/>
                <a:cs typeface="Times New Roman" panose="02020603050405020304" pitchFamily="18" charset="0"/>
              </a:rPr>
              <a:t>driving a vehicle</a:t>
            </a:r>
            <a:r>
              <a:rPr lang="en-US" sz="2000" b="0" i="0" dirty="0">
                <a:solidFill>
                  <a:srgbClr val="202122"/>
                </a:solidFill>
                <a:effectLst/>
                <a:latin typeface="Times New Roman" panose="02020603050405020304" pitchFamily="18" charset="0"/>
                <a:cs typeface="Times New Roman" panose="02020603050405020304" pitchFamily="18" charset="0"/>
              </a:rPr>
              <a:t> or playing a game). As the program navigates its problem space, it is provided feedback </a:t>
            </a:r>
            <a:r>
              <a:rPr lang="en-US" sz="2000" dirty="0">
                <a:solidFill>
                  <a:srgbClr val="202122"/>
                </a:solidFill>
                <a:latin typeface="Times New Roman" panose="02020603050405020304" pitchFamily="18" charset="0"/>
                <a:cs typeface="Times New Roman" panose="02020603050405020304" pitchFamily="18" charset="0"/>
              </a:rPr>
              <a:t>(like</a:t>
            </a:r>
            <a:r>
              <a:rPr lang="en-US" sz="2000" b="0" i="0" dirty="0">
                <a:solidFill>
                  <a:srgbClr val="202122"/>
                </a:solidFill>
                <a:effectLst/>
                <a:latin typeface="Times New Roman" panose="02020603050405020304" pitchFamily="18" charset="0"/>
                <a:cs typeface="Times New Roman" panose="02020603050405020304" pitchFamily="18" charset="0"/>
              </a:rPr>
              <a:t> rewards), which it tries to maximize.</a:t>
            </a:r>
            <a:endParaRPr lang="en-GB" sz="2000" b="0" i="0" dirty="0">
              <a:solidFill>
                <a:schemeClr val="tx1"/>
              </a:solidFill>
              <a:effectLst/>
              <a:latin typeface="Times New Roman" panose="02020603050405020304" pitchFamily="18" charset="0"/>
              <a:cs typeface="Times New Roman" panose="02020603050405020304" pitchFamily="18" charset="0"/>
            </a:endParaRPr>
          </a:p>
          <a:p>
            <a:pPr>
              <a:spcBef>
                <a:spcPts val="1200"/>
              </a:spcBef>
            </a:pPr>
            <a:r>
              <a:rPr lang="en-US" sz="2000" b="0" i="0" dirty="0">
                <a:solidFill>
                  <a:srgbClr val="202122"/>
                </a:solidFill>
                <a:effectLst/>
                <a:latin typeface="Times New Roman" panose="02020603050405020304" pitchFamily="18" charset="0"/>
                <a:cs typeface="Times New Roman" panose="02020603050405020304" pitchFamily="18" charset="0"/>
              </a:rPr>
              <a:t>Although each algorithm has advantages and limitations, no single algorithm works for all problems</a:t>
            </a:r>
            <a:r>
              <a:rPr lang="en-GB" sz="2000" dirty="0">
                <a:solidFill>
                  <a:schemeClr val="tx1"/>
                </a:solidFill>
                <a:latin typeface="Times New Roman" panose="02020603050405020304" pitchFamily="18" charset="0"/>
                <a:cs typeface="Times New Roman" panose="02020603050405020304" pitchFamily="18" charset="0"/>
              </a:rPr>
              <a:t>.</a:t>
            </a:r>
            <a:endParaRPr lang="en-US" sz="2000" b="0" i="0" dirty="0">
              <a:solidFill>
                <a:srgbClr val="2021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879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371600" y="85436"/>
            <a:ext cx="5943600" cy="461963"/>
          </a:xfrm>
          <a:prstGeom prst="rect">
            <a:avLst/>
          </a:prstGeom>
        </p:spPr>
        <p:txBody>
          <a:bodyPr/>
          <a:lstStyle/>
          <a:p>
            <a:pPr algn="ctr" eaLnBrk="1" hangingPunct="1">
              <a:defRPr/>
            </a:pPr>
            <a:r>
              <a:rPr lang="en-US" sz="2400" dirty="0">
                <a:solidFill>
                  <a:srgbClr val="000066"/>
                </a:solidFill>
                <a:latin typeface="Times New Roman" pitchFamily="18" charset="0"/>
                <a:cs typeface="Times New Roman" pitchFamily="18" charset="0"/>
              </a:rPr>
              <a:t>Machine Learning &amp; Statistics</a:t>
            </a:r>
          </a:p>
        </p:txBody>
      </p:sp>
      <p:sp>
        <p:nvSpPr>
          <p:cNvPr id="6148" name="Slide Number Placeholder 5"/>
          <p:cNvSpPr>
            <a:spLocks noGrp="1"/>
          </p:cNvSpPr>
          <p:nvPr>
            <p:ph type="sldNum" sz="quarter" idx="10"/>
          </p:nvPr>
        </p:nvSpPr>
        <p:spPr bwMode="auto">
          <a:xfrm>
            <a:off x="3429000" y="6537325"/>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9DE90B-1FEF-4F2C-BDF4-A93620AC1E73}" type="slidenum">
              <a:rPr lang="en-US" altLang="en-US" smtClean="0">
                <a:solidFill>
                  <a:srgbClr val="0D5B6D"/>
                </a:solidFill>
              </a:rPr>
              <a:pPr/>
              <a:t>5</a:t>
            </a:fld>
            <a:endParaRPr lang="en-US" altLang="en-US">
              <a:solidFill>
                <a:srgbClr val="0D5B6D"/>
              </a:solidFill>
            </a:endParaRPr>
          </a:p>
        </p:txBody>
      </p:sp>
      <p:sp>
        <p:nvSpPr>
          <p:cNvPr id="5" name="Rectangle 4"/>
          <p:cNvSpPr/>
          <p:nvPr/>
        </p:nvSpPr>
        <p:spPr>
          <a:xfrm>
            <a:off x="457200" y="728870"/>
            <a:ext cx="8220076" cy="5632311"/>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eaLnBrk="1" hangingPunct="1">
              <a:tabLst>
                <a:tab pos="265113" algn="l"/>
              </a:tabLst>
              <a:defRPr/>
            </a:pPr>
            <a:r>
              <a:rPr lang="en-US" sz="2000" dirty="0">
                <a:solidFill>
                  <a:srgbClr val="202122"/>
                </a:solidFill>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Machine learning and </a:t>
            </a:r>
            <a:r>
              <a:rPr lang="en-US" sz="2000" dirty="0">
                <a:solidFill>
                  <a:srgbClr val="0070C0"/>
                </a:solidFill>
                <a:latin typeface="Times New Roman" panose="02020603050405020304" pitchFamily="18" charset="0"/>
                <a:cs typeface="Times New Roman" panose="02020603050405020304" pitchFamily="18" charset="0"/>
              </a:rPr>
              <a:t>statistics</a:t>
            </a:r>
            <a:r>
              <a:rPr lang="en-US" sz="2000" b="0" i="0" dirty="0">
                <a:solidFill>
                  <a:srgbClr val="202122"/>
                </a:solidFill>
                <a:effectLst/>
                <a:latin typeface="Times New Roman" panose="02020603050405020304" pitchFamily="18" charset="0"/>
                <a:cs typeface="Times New Roman" panose="02020603050405020304" pitchFamily="18" charset="0"/>
              </a:rPr>
              <a:t> are closely related fields in terms of methods, but distinct in their principal goal: statistics draws population </a:t>
            </a:r>
            <a:r>
              <a:rPr lang="en-US" sz="2000" dirty="0">
                <a:solidFill>
                  <a:srgbClr val="0070C0"/>
                </a:solidFill>
                <a:latin typeface="Times New Roman" panose="02020603050405020304" pitchFamily="18" charset="0"/>
                <a:cs typeface="Times New Roman" panose="02020603050405020304" pitchFamily="18" charset="0"/>
              </a:rPr>
              <a:t>inferences</a:t>
            </a:r>
            <a:r>
              <a:rPr lang="en-US" sz="2000" dirty="0">
                <a:solidFill>
                  <a:srgbClr val="202122"/>
                </a:solidFill>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from a </a:t>
            </a:r>
            <a:r>
              <a:rPr lang="en-US" sz="2000" dirty="0">
                <a:solidFill>
                  <a:srgbClr val="0070C0"/>
                </a:solidFill>
                <a:latin typeface="Times New Roman" panose="02020603050405020304" pitchFamily="18" charset="0"/>
                <a:cs typeface="Times New Roman" panose="02020603050405020304" pitchFamily="18" charset="0"/>
              </a:rPr>
              <a:t>sample</a:t>
            </a:r>
            <a:r>
              <a:rPr lang="en-US" sz="2000" b="0" i="0" dirty="0">
                <a:solidFill>
                  <a:srgbClr val="202122"/>
                </a:solidFill>
                <a:effectLst/>
                <a:latin typeface="Times New Roman" panose="02020603050405020304" pitchFamily="18" charset="0"/>
                <a:cs typeface="Times New Roman" panose="02020603050405020304" pitchFamily="18" charset="0"/>
              </a:rPr>
              <a:t>, while machine learning finds </a:t>
            </a:r>
            <a:r>
              <a:rPr lang="en-US" sz="2000" b="0" i="0" dirty="0">
                <a:solidFill>
                  <a:srgbClr val="0070C0"/>
                </a:solidFill>
                <a:effectLst/>
                <a:latin typeface="Times New Roman" panose="02020603050405020304" pitchFamily="18" charset="0"/>
                <a:cs typeface="Times New Roman" panose="02020603050405020304" pitchFamily="18" charset="0"/>
              </a:rPr>
              <a:t>generalizable predictive patterns</a:t>
            </a:r>
            <a:r>
              <a:rPr lang="en-US" sz="2000" b="0" i="0" kern="0" dirty="0">
                <a:solidFill>
                  <a:srgbClr val="15125A"/>
                </a:solidFill>
                <a:effectLst/>
                <a:latin typeface="Times New Roman" panose="02020603050405020304" pitchFamily="18" charset="0"/>
                <a:cs typeface="Times New Roman" panose="02020603050405020304" pitchFamily="18" charset="0"/>
              </a:rPr>
              <a:t>.</a:t>
            </a:r>
            <a:endParaRPr lang="en-US" altLang="en-US" sz="2000" b="0" kern="0" dirty="0">
              <a:solidFill>
                <a:srgbClr val="15125A"/>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According to </a:t>
            </a:r>
            <a:r>
              <a:rPr lang="en-US" sz="2000" b="0" i="0" u="none" strike="noStrike" dirty="0">
                <a:solidFill>
                  <a:srgbClr val="3366CC"/>
                </a:solidFill>
                <a:effectLst/>
                <a:latin typeface="Times New Roman" panose="02020603050405020304" pitchFamily="18" charset="0"/>
                <a:cs typeface="Times New Roman" panose="02020603050405020304" pitchFamily="18" charset="0"/>
                <a:hlinkClick r:id="rId3" tooltip="Michael I. Jordan"/>
              </a:rPr>
              <a:t>Michael I. Jordan</a:t>
            </a:r>
            <a:r>
              <a:rPr lang="en-US" sz="2000" b="0" i="0" dirty="0">
                <a:solidFill>
                  <a:srgbClr val="202122"/>
                </a:solidFill>
                <a:effectLst/>
                <a:latin typeface="Times New Roman" panose="02020603050405020304" pitchFamily="18" charset="0"/>
                <a:cs typeface="Times New Roman" panose="02020603050405020304" pitchFamily="18" charset="0"/>
              </a:rPr>
              <a:t>, the ideas of </a:t>
            </a:r>
            <a:r>
              <a:rPr lang="en-US" sz="2000" b="0" i="0" dirty="0">
                <a:solidFill>
                  <a:srgbClr val="0070C0"/>
                </a:solidFill>
                <a:effectLst/>
                <a:latin typeface="Times New Roman" panose="02020603050405020304" pitchFamily="18" charset="0"/>
                <a:cs typeface="Times New Roman" panose="02020603050405020304" pitchFamily="18" charset="0"/>
              </a:rPr>
              <a:t>machine learning </a:t>
            </a:r>
            <a:r>
              <a:rPr lang="en-US" sz="2000" b="0" i="0" dirty="0">
                <a:solidFill>
                  <a:srgbClr val="202122"/>
                </a:solidFill>
                <a:effectLst/>
                <a:latin typeface="Times New Roman" panose="02020603050405020304" pitchFamily="18" charset="0"/>
                <a:cs typeface="Times New Roman" panose="02020603050405020304" pitchFamily="18" charset="0"/>
              </a:rPr>
              <a:t>have had a long pre-history in </a:t>
            </a:r>
            <a:r>
              <a:rPr lang="en-US" sz="2000" b="0" i="0" dirty="0">
                <a:solidFill>
                  <a:srgbClr val="0070C0"/>
                </a:solidFill>
                <a:effectLst/>
                <a:latin typeface="Times New Roman" panose="02020603050405020304" pitchFamily="18" charset="0"/>
                <a:cs typeface="Times New Roman" panose="02020603050405020304" pitchFamily="18" charset="0"/>
              </a:rPr>
              <a:t>statistics</a:t>
            </a:r>
            <a:r>
              <a:rPr lang="en-US" sz="2000" b="0" i="0" dirty="0">
                <a:solidFill>
                  <a:srgbClr val="202122"/>
                </a:solidFill>
                <a:effectLst/>
                <a:latin typeface="Times New Roman" panose="02020603050405020304" pitchFamily="18" charset="0"/>
                <a:cs typeface="Times New Roman" panose="02020603050405020304" pitchFamily="18" charset="0"/>
              </a:rPr>
              <a:t>. He also suggested the term </a:t>
            </a:r>
            <a:r>
              <a:rPr lang="en-US" sz="2000" b="1" dirty="0">
                <a:solidFill>
                  <a:srgbClr val="0070C0"/>
                </a:solidFill>
                <a:latin typeface="Times New Roman" panose="02020603050405020304" pitchFamily="18" charset="0"/>
                <a:cs typeface="Times New Roman" panose="02020603050405020304" pitchFamily="18" charset="0"/>
              </a:rPr>
              <a:t>data science</a:t>
            </a:r>
            <a:r>
              <a:rPr lang="en-US" sz="2000" b="1" i="0" dirty="0">
                <a:solidFill>
                  <a:srgbClr val="202122"/>
                </a:solidFill>
                <a:effectLst/>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as a placeholder to call the overall field</a:t>
            </a:r>
            <a:r>
              <a:rPr lang="en-US" sz="2000" b="0" i="0" u="none" strike="noStrike" kern="0" dirty="0">
                <a:solidFill>
                  <a:srgbClr val="15125A"/>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Conventional statistical analyses require the a priori selection of a model most suitable for the study data set. </a:t>
            </a:r>
            <a:r>
              <a:rPr lang="en-US" sz="2000" dirty="0">
                <a:solidFill>
                  <a:srgbClr val="202122"/>
                </a:solidFill>
                <a:latin typeface="Times New Roman" panose="02020603050405020304" pitchFamily="18" charset="0"/>
                <a:cs typeface="Times New Roman" panose="02020603050405020304" pitchFamily="18" charset="0"/>
              </a:rPr>
              <a:t>O</a:t>
            </a:r>
            <a:r>
              <a:rPr lang="en-US" sz="2000" b="0" i="0" dirty="0">
                <a:solidFill>
                  <a:srgbClr val="202122"/>
                </a:solidFill>
                <a:effectLst/>
                <a:latin typeface="Times New Roman" panose="02020603050405020304" pitchFamily="18" charset="0"/>
                <a:cs typeface="Times New Roman" panose="02020603050405020304" pitchFamily="18" charset="0"/>
              </a:rPr>
              <a:t>nly significant or theoretically relevant variables based on previous experience are included for analysis. </a:t>
            </a:r>
          </a:p>
          <a:p>
            <a:pPr marL="534988" indent="-358775">
              <a:spcBef>
                <a:spcPts val="1200"/>
              </a:spcBef>
              <a:buFont typeface="Wingdings" panose="05000000000000000000" pitchFamily="2" charset="2"/>
              <a:buBlip>
                <a:blip r:embed="rId2"/>
              </a:buBlip>
            </a:pPr>
            <a:r>
              <a:rPr lang="en-US" sz="2000" b="0" i="0" dirty="0">
                <a:solidFill>
                  <a:srgbClr val="202122"/>
                </a:solidFill>
                <a:effectLst/>
                <a:latin typeface="Times New Roman" panose="02020603050405020304" pitchFamily="18" charset="0"/>
                <a:cs typeface="Times New Roman" panose="02020603050405020304" pitchFamily="18" charset="0"/>
              </a:rPr>
              <a:t>In contrast, machine learning is not built on a pre-structured model; rather, the data shape the model by detecting underlying patterns. The more variables (input) used to train the model, the more accurate the ultimate model will be.</a:t>
            </a:r>
          </a:p>
          <a:p>
            <a:pPr marL="534988" indent="-358775">
              <a:spcBef>
                <a:spcPts val="1200"/>
              </a:spcBef>
              <a:buFont typeface="Wingdings" panose="05000000000000000000" pitchFamily="2" charset="2"/>
              <a:buBlip>
                <a:blip r:embed="rId2"/>
              </a:buBlip>
            </a:pPr>
            <a:r>
              <a:rPr lang="en-SG" sz="2000" b="0" i="0" u="none" strike="noStrike" dirty="0">
                <a:solidFill>
                  <a:srgbClr val="3366CC"/>
                </a:solidFill>
                <a:effectLst/>
                <a:latin typeface="Times New Roman" panose="02020603050405020304" pitchFamily="18" charset="0"/>
                <a:cs typeface="Times New Roman" panose="02020603050405020304" pitchFamily="18" charset="0"/>
                <a:hlinkClick r:id="rId4" tooltip="Leo Breiman"/>
              </a:rPr>
              <a:t>Leo </a:t>
            </a:r>
            <a:r>
              <a:rPr lang="en-SG" sz="2000" b="0" i="0" u="none" strike="noStrike" dirty="0" err="1">
                <a:solidFill>
                  <a:srgbClr val="3366CC"/>
                </a:solidFill>
                <a:effectLst/>
                <a:latin typeface="Times New Roman" panose="02020603050405020304" pitchFamily="18" charset="0"/>
                <a:cs typeface="Times New Roman" panose="02020603050405020304" pitchFamily="18" charset="0"/>
                <a:hlinkClick r:id="rId4" tooltip="Leo Breiman"/>
              </a:rPr>
              <a:t>Breiman</a:t>
            </a:r>
            <a:r>
              <a:rPr lang="en-SG" sz="2000" b="0" i="0" dirty="0">
                <a:solidFill>
                  <a:srgbClr val="202122"/>
                </a:solidFill>
                <a:effectLst/>
                <a:latin typeface="Times New Roman" panose="02020603050405020304" pitchFamily="18" charset="0"/>
                <a:cs typeface="Times New Roman" panose="02020603050405020304" pitchFamily="18" charset="0"/>
              </a:rPr>
              <a:t> distinguished two statistical </a:t>
            </a:r>
            <a:r>
              <a:rPr lang="en-SG" sz="2000" b="0" i="0" dirty="0" err="1">
                <a:solidFill>
                  <a:srgbClr val="202122"/>
                </a:solidFill>
                <a:effectLst/>
                <a:latin typeface="Times New Roman" panose="02020603050405020304" pitchFamily="18" charset="0"/>
                <a:cs typeface="Times New Roman" panose="02020603050405020304" pitchFamily="18" charset="0"/>
              </a:rPr>
              <a:t>modeling</a:t>
            </a:r>
            <a:r>
              <a:rPr lang="en-SG" sz="2000" b="0" i="0" dirty="0">
                <a:solidFill>
                  <a:srgbClr val="202122"/>
                </a:solidFill>
                <a:effectLst/>
                <a:latin typeface="Times New Roman" panose="02020603050405020304" pitchFamily="18" charset="0"/>
                <a:cs typeface="Times New Roman" panose="02020603050405020304" pitchFamily="18" charset="0"/>
              </a:rPr>
              <a:t> paradigms: data model and algorithmic model, wherein "algorithmic model" means more or less the machine learning algorithms like </a:t>
            </a:r>
            <a:r>
              <a:rPr lang="en-SG" sz="2000" dirty="0">
                <a:solidFill>
                  <a:srgbClr val="0070C0"/>
                </a:solidFill>
                <a:latin typeface="Times New Roman" panose="02020603050405020304" pitchFamily="18" charset="0"/>
                <a:cs typeface="Times New Roman" panose="02020603050405020304" pitchFamily="18" charset="0"/>
              </a:rPr>
              <a:t>Random Forest</a:t>
            </a:r>
            <a:r>
              <a:rPr lang="en-SG" sz="2000" b="0" i="0" dirty="0">
                <a:solidFill>
                  <a:srgbClr val="202122"/>
                </a:solidFill>
                <a:effectLst/>
                <a:latin typeface="Times New Roman" panose="02020603050405020304" pitchFamily="18" charset="0"/>
                <a:cs typeface="Times New Roman" panose="02020603050405020304" pitchFamily="18" charset="0"/>
              </a:rPr>
              <a:t>.</a:t>
            </a:r>
            <a:endParaRPr lang="en-GB"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5FCD31-5AB9-ABB4-C9CD-6EE77C27DC95}"/>
              </a:ext>
            </a:extLst>
          </p:cNvPr>
          <p:cNvSpPr>
            <a:spLocks noGrp="1"/>
          </p:cNvSpPr>
          <p:nvPr>
            <p:ph type="sldNum" sz="quarter" idx="10"/>
          </p:nvPr>
        </p:nvSpPr>
        <p:spPr/>
        <p:txBody>
          <a:bodyPr/>
          <a:lstStyle/>
          <a:p>
            <a:pPr>
              <a:defRPr/>
            </a:pPr>
            <a:fld id="{9247B944-357F-4154-9D4A-835AE90620AC}" type="slidenum">
              <a:rPr lang="en-US" altLang="en-US" smtClean="0"/>
              <a:pPr>
                <a:defRPr/>
              </a:pPr>
              <a:t>6</a:t>
            </a:fld>
            <a:endParaRPr lang="en-US" altLang="en-US" dirty="0"/>
          </a:p>
        </p:txBody>
      </p:sp>
      <p:sp>
        <p:nvSpPr>
          <p:cNvPr id="5" name="Rectangle 2">
            <a:extLst>
              <a:ext uri="{FF2B5EF4-FFF2-40B4-BE49-F238E27FC236}">
                <a16:creationId xmlns:a16="http://schemas.microsoft.com/office/drawing/2014/main" id="{9C36299B-A90E-C1AC-022D-2B885321A5AB}"/>
              </a:ext>
            </a:extLst>
          </p:cNvPr>
          <p:cNvSpPr txBox="1">
            <a:spLocks noChangeArrowheads="1"/>
          </p:cNvSpPr>
          <p:nvPr/>
        </p:nvSpPr>
        <p:spPr>
          <a:xfrm>
            <a:off x="1295400" y="85436"/>
            <a:ext cx="60198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Machine Learning Models</a:t>
            </a:r>
          </a:p>
        </p:txBody>
      </p:sp>
      <p:sp>
        <p:nvSpPr>
          <p:cNvPr id="6" name="Rectangle 5">
            <a:extLst>
              <a:ext uri="{FF2B5EF4-FFF2-40B4-BE49-F238E27FC236}">
                <a16:creationId xmlns:a16="http://schemas.microsoft.com/office/drawing/2014/main" id="{87DFA9CA-619C-62F2-9FA1-59F035E3AE97}"/>
              </a:ext>
            </a:extLst>
          </p:cNvPr>
          <p:cNvSpPr/>
          <p:nvPr/>
        </p:nvSpPr>
        <p:spPr>
          <a:xfrm>
            <a:off x="457200" y="685800"/>
            <a:ext cx="8229600" cy="5663089"/>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eaLnBrk="1" hangingPunct="1">
              <a:tabLst>
                <a:tab pos="265113" algn="l"/>
              </a:tabLst>
              <a:defRPr/>
            </a:pPr>
            <a:r>
              <a:rPr lang="en-US" sz="2200" b="0" i="0" dirty="0">
                <a:solidFill>
                  <a:srgbClr val="202122"/>
                </a:solidFill>
                <a:effectLst/>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Performing machine learning can involve creating a </a:t>
            </a:r>
            <a:r>
              <a:rPr lang="en-US" sz="2000" b="1" dirty="0">
                <a:solidFill>
                  <a:srgbClr val="3366CC"/>
                </a:solidFill>
                <a:latin typeface="Times New Roman" panose="02020603050405020304" pitchFamily="18" charset="0"/>
                <a:cs typeface="Times New Roman" panose="02020603050405020304" pitchFamily="18" charset="0"/>
              </a:rPr>
              <a:t>model</a:t>
            </a:r>
            <a:r>
              <a:rPr lang="en-US" sz="2000" b="0" i="0" dirty="0">
                <a:solidFill>
                  <a:srgbClr val="202122"/>
                </a:solidFill>
                <a:effectLst/>
                <a:latin typeface="Times New Roman" panose="02020603050405020304" pitchFamily="18" charset="0"/>
                <a:cs typeface="Times New Roman" panose="02020603050405020304" pitchFamily="18" charset="0"/>
              </a:rPr>
              <a:t>, which is trained on some training data and then can process additional data to make</a:t>
            </a:r>
            <a:r>
              <a:rPr lang="en-US" sz="2000" dirty="0">
                <a:solidFill>
                  <a:srgbClr val="202122"/>
                </a:solidFill>
                <a:latin typeface="Times New Roman" panose="02020603050405020304" pitchFamily="18" charset="0"/>
                <a:cs typeface="Times New Roman" panose="02020603050405020304" pitchFamily="18" charset="0"/>
              </a:rPr>
              <a:t> </a:t>
            </a:r>
            <a:r>
              <a:rPr lang="en-US" sz="2000" b="0" i="0" dirty="0">
                <a:solidFill>
                  <a:srgbClr val="202122"/>
                </a:solidFill>
                <a:effectLst/>
                <a:latin typeface="Times New Roman" panose="02020603050405020304" pitchFamily="18" charset="0"/>
                <a:cs typeface="Times New Roman" panose="02020603050405020304" pitchFamily="18" charset="0"/>
              </a:rPr>
              <a:t>predictions. Various types of models have been used and researched for machine learning systems:</a:t>
            </a:r>
            <a:endParaRPr lang="en-US" sz="2000" dirty="0">
              <a:solidFill>
                <a:srgbClr val="202122"/>
              </a:solidFill>
              <a:latin typeface="Times New Roman" panose="02020603050405020304" pitchFamily="18" charset="0"/>
              <a:cs typeface="Times New Roman" panose="02020603050405020304" pitchFamily="18" charset="0"/>
            </a:endParaRPr>
          </a:p>
          <a:p>
            <a:pPr marL="534988" indent="-358775">
              <a:spcBef>
                <a:spcPts val="1200"/>
              </a:spcBef>
              <a:buBlip>
                <a:blip r:embed="rId2"/>
              </a:buBlip>
            </a:pPr>
            <a:r>
              <a:rPr lang="en-SG" sz="1800" i="0" dirty="0">
                <a:solidFill>
                  <a:schemeClr val="tx1">
                    <a:lumMod val="50000"/>
                  </a:schemeClr>
                </a:solidFill>
                <a:effectLst/>
                <a:latin typeface="Times New Roman" panose="02020603050405020304" pitchFamily="18" charset="0"/>
                <a:cs typeface="Times New Roman" panose="02020603050405020304" pitchFamily="18" charset="0"/>
              </a:rPr>
              <a:t>Artificial neural networks (ANN).</a:t>
            </a:r>
          </a:p>
          <a:p>
            <a:pPr marL="534988" indent="-358775">
              <a:spcBef>
                <a:spcPts val="1200"/>
              </a:spcBef>
              <a:buBlip>
                <a:blip r:embed="rId2"/>
              </a:buBlip>
            </a:pPr>
            <a:r>
              <a:rPr lang="en-US" sz="1800" b="0" i="0" dirty="0">
                <a:solidFill>
                  <a:schemeClr val="tx1">
                    <a:lumMod val="50000"/>
                  </a:schemeClr>
                </a:solidFill>
                <a:effectLst/>
                <a:latin typeface="Times New Roman" panose="02020603050405020304" pitchFamily="18" charset="0"/>
                <a:cs typeface="Times New Roman" panose="02020603050405020304" pitchFamily="18" charset="0"/>
              </a:rPr>
              <a:t>Decision trees</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cs typeface="Times New Roman" panose="02020603050405020304" pitchFamily="18" charset="0"/>
              </a:rPr>
              <a:t>statistics related</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US" sz="1800" b="0" i="0" kern="0" dirty="0">
                <a:solidFill>
                  <a:schemeClr val="tx1">
                    <a:lumMod val="50000"/>
                  </a:schemeClr>
                </a:solidFill>
                <a:effectLst/>
                <a:latin typeface="Times New Roman" panose="02020603050405020304" pitchFamily="18" charset="0"/>
                <a:cs typeface="Times New Roman" panose="02020603050405020304" pitchFamily="18" charset="0"/>
              </a:rPr>
              <a:t>.</a:t>
            </a:r>
            <a:endParaRPr lang="en-US" altLang="en-US" sz="1800" b="0" kern="0" dirty="0">
              <a:solidFill>
                <a:schemeClr val="tx1">
                  <a:lumMod val="50000"/>
                </a:schemeClr>
              </a:solidFill>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US" sz="1800" dirty="0">
                <a:solidFill>
                  <a:schemeClr val="tx1">
                    <a:lumMod val="50000"/>
                  </a:schemeClr>
                </a:solidFill>
                <a:latin typeface="Times New Roman" panose="02020603050405020304" pitchFamily="18" charset="0"/>
                <a:cs typeface="Times New Roman" panose="02020603050405020304" pitchFamily="18" charset="0"/>
              </a:rPr>
              <a:t>Support-vector machines</a:t>
            </a:r>
            <a:r>
              <a:rPr lang="en-US" sz="1800" b="0" i="0" u="none" strike="noStrike" kern="0" dirty="0">
                <a:solidFill>
                  <a:schemeClr val="tx1">
                    <a:lumMod val="50000"/>
                  </a:schemeClr>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US" sz="1800" dirty="0">
                <a:solidFill>
                  <a:schemeClr val="tx1">
                    <a:lumMod val="50000"/>
                  </a:schemeClr>
                </a:solidFill>
                <a:latin typeface="Times New Roman" panose="02020603050405020304" pitchFamily="18" charset="0"/>
                <a:cs typeface="Times New Roman" panose="02020603050405020304" pitchFamily="18" charset="0"/>
              </a:rPr>
              <a:t>Regression analysis (</a:t>
            </a:r>
            <a:r>
              <a:rPr lang="en-US" sz="1800" dirty="0">
                <a:solidFill>
                  <a:srgbClr val="0000CC"/>
                </a:solidFill>
                <a:latin typeface="Times New Roman" panose="02020603050405020304" pitchFamily="18" charset="0"/>
                <a:cs typeface="Times New Roman" panose="02020603050405020304" pitchFamily="18" charset="0"/>
              </a:rPr>
              <a:t>statistics</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US" sz="1800" b="0" i="0" dirty="0">
                <a:solidFill>
                  <a:schemeClr val="tx1">
                    <a:lumMod val="50000"/>
                  </a:schemeClr>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US" sz="1800" dirty="0">
                <a:solidFill>
                  <a:schemeClr val="tx1">
                    <a:lumMod val="50000"/>
                  </a:schemeClr>
                </a:solidFill>
                <a:latin typeface="Times New Roman" panose="02020603050405020304" pitchFamily="18" charset="0"/>
                <a:cs typeface="Times New Roman" panose="02020603050405020304" pitchFamily="18" charset="0"/>
              </a:rPr>
              <a:t>Bayesian networks (</a:t>
            </a:r>
            <a:r>
              <a:rPr lang="en-US" sz="1800" dirty="0">
                <a:solidFill>
                  <a:srgbClr val="0000CC"/>
                </a:solidFill>
                <a:latin typeface="Times New Roman" panose="02020603050405020304" pitchFamily="18" charset="0"/>
                <a:cs typeface="Times New Roman" panose="02020603050405020304" pitchFamily="18" charset="0"/>
              </a:rPr>
              <a:t>statistics</a:t>
            </a:r>
            <a:r>
              <a:rPr lang="en-US" sz="1800" dirty="0">
                <a:solidFill>
                  <a:schemeClr val="tx1">
                    <a:lumMod val="50000"/>
                  </a:schemeClr>
                </a:solidFill>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US" sz="1800" b="0" i="0" dirty="0">
                <a:solidFill>
                  <a:schemeClr val="tx1">
                    <a:lumMod val="50000"/>
                  </a:schemeClr>
                </a:solidFill>
                <a:effectLst/>
                <a:latin typeface="Times New Roman" panose="02020603050405020304" pitchFamily="18" charset="0"/>
                <a:cs typeface="Times New Roman" panose="02020603050405020304" pitchFamily="18" charset="0"/>
              </a:rPr>
              <a:t>Gaussian processes</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cs typeface="Times New Roman" panose="02020603050405020304" pitchFamily="18" charset="0"/>
              </a:rPr>
              <a:t>statistics related</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US" sz="1800" b="0" i="0" dirty="0">
                <a:solidFill>
                  <a:schemeClr val="tx1">
                    <a:lumMod val="50000"/>
                  </a:schemeClr>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GB" sz="1800" b="0" i="0" dirty="0">
                <a:solidFill>
                  <a:schemeClr val="tx1">
                    <a:lumMod val="50000"/>
                  </a:schemeClr>
                </a:solidFill>
                <a:effectLst/>
                <a:latin typeface="Times New Roman" panose="02020603050405020304" pitchFamily="18" charset="0"/>
                <a:cs typeface="Times New Roman" panose="02020603050405020304" pitchFamily="18" charset="0"/>
              </a:rPr>
              <a:t>Genetic algorithms</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cs typeface="Times New Roman" panose="02020603050405020304" pitchFamily="18" charset="0"/>
              </a:rPr>
              <a:t>statistics related</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GB" sz="1800" b="0" i="0" dirty="0">
                <a:solidFill>
                  <a:schemeClr val="tx1">
                    <a:lumMod val="50000"/>
                  </a:schemeClr>
                </a:solidFill>
                <a:effectLst/>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GB" sz="1800" dirty="0">
                <a:solidFill>
                  <a:schemeClr val="tx1">
                    <a:lumMod val="50000"/>
                  </a:schemeClr>
                </a:solidFill>
                <a:latin typeface="Times New Roman" panose="02020603050405020304" pitchFamily="18" charset="0"/>
                <a:cs typeface="Times New Roman" panose="02020603050405020304" pitchFamily="18" charset="0"/>
              </a:rPr>
              <a:t>Belief functions</a:t>
            </a:r>
            <a:r>
              <a:rPr lang="en-US" sz="1800" dirty="0">
                <a:solidFill>
                  <a:schemeClr val="tx1">
                    <a:lumMod val="50000"/>
                  </a:schemeClr>
                </a:solidFill>
                <a:latin typeface="Times New Roman" panose="02020603050405020304" pitchFamily="18" charset="0"/>
                <a:cs typeface="Times New Roman" panose="02020603050405020304" pitchFamily="18" charset="0"/>
              </a:rPr>
              <a:t> (</a:t>
            </a:r>
            <a:r>
              <a:rPr lang="en-US" sz="1800" dirty="0">
                <a:solidFill>
                  <a:srgbClr val="0000CC"/>
                </a:solidFill>
                <a:latin typeface="Times New Roman" panose="02020603050405020304" pitchFamily="18" charset="0"/>
                <a:cs typeface="Times New Roman" panose="02020603050405020304" pitchFamily="18" charset="0"/>
              </a:rPr>
              <a:t>statistics related</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GB" sz="1800" dirty="0">
                <a:solidFill>
                  <a:schemeClr val="tx1">
                    <a:lumMod val="50000"/>
                  </a:schemeClr>
                </a:solidFill>
                <a:latin typeface="Times New Roman" panose="02020603050405020304" pitchFamily="18" charset="0"/>
                <a:cs typeface="Times New Roman" panose="02020603050405020304" pitchFamily="18" charset="0"/>
              </a:rPr>
              <a:t>.</a:t>
            </a:r>
          </a:p>
          <a:p>
            <a:pPr marL="534988" indent="-358775">
              <a:spcBef>
                <a:spcPts val="1200"/>
              </a:spcBef>
              <a:buFont typeface="Wingdings" panose="05000000000000000000" pitchFamily="2" charset="2"/>
              <a:buBlip>
                <a:blip r:embed="rId2"/>
              </a:buBlip>
            </a:pPr>
            <a:r>
              <a:rPr lang="en-GB" sz="1800" b="0" i="0" dirty="0">
                <a:solidFill>
                  <a:schemeClr val="tx1">
                    <a:lumMod val="50000"/>
                  </a:schemeClr>
                </a:solidFill>
                <a:effectLst/>
                <a:latin typeface="Times New Roman" panose="02020603050405020304" pitchFamily="18" charset="0"/>
                <a:cs typeface="Times New Roman" panose="02020603050405020304" pitchFamily="18" charset="0"/>
              </a:rPr>
              <a:t>Training models </a:t>
            </a:r>
            <a:r>
              <a:rPr lang="en-US" sz="1800" dirty="0">
                <a:solidFill>
                  <a:schemeClr val="tx1">
                    <a:lumMod val="50000"/>
                  </a:schemeClr>
                </a:solidFill>
                <a:latin typeface="Times New Roman" panose="02020603050405020304" pitchFamily="18" charset="0"/>
                <a:cs typeface="Times New Roman" panose="02020603050405020304" pitchFamily="18" charset="0"/>
              </a:rPr>
              <a:t>(</a:t>
            </a:r>
            <a:r>
              <a:rPr lang="en-US" sz="1800" dirty="0">
                <a:solidFill>
                  <a:srgbClr val="0000CC"/>
                </a:solidFill>
                <a:latin typeface="Times New Roman" panose="02020603050405020304" pitchFamily="18" charset="0"/>
                <a:cs typeface="Times New Roman" panose="02020603050405020304" pitchFamily="18" charset="0"/>
              </a:rPr>
              <a:t>statistics related</a:t>
            </a:r>
            <a:r>
              <a:rPr lang="en-US" sz="1800" dirty="0">
                <a:solidFill>
                  <a:schemeClr val="tx1">
                    <a:lumMod val="50000"/>
                  </a:schemeClr>
                </a:solidFill>
                <a:latin typeface="Times New Roman" panose="02020603050405020304" pitchFamily="18" charset="0"/>
                <a:cs typeface="Times New Roman" panose="02020603050405020304" pitchFamily="18" charset="0"/>
              </a:rPr>
              <a:t>)</a:t>
            </a:r>
            <a:endParaRPr lang="en-GB" sz="1800" b="0" i="0" dirty="0">
              <a:solidFill>
                <a:schemeClr val="tx1">
                  <a:lumMod val="50000"/>
                </a:schemeClr>
              </a:solidFill>
              <a:effectLst/>
              <a:latin typeface="Times New Roman" panose="02020603050405020304" pitchFamily="18" charset="0"/>
              <a:cs typeface="Times New Roman" panose="02020603050405020304" pitchFamily="18" charset="0"/>
            </a:endParaRPr>
          </a:p>
          <a:p>
            <a:pPr marL="534988" indent="-358775">
              <a:spcBef>
                <a:spcPts val="1200"/>
              </a:spcBef>
              <a:buFont typeface="Wingdings" panose="05000000000000000000" pitchFamily="2" charset="2"/>
              <a:buBlip>
                <a:blip r:embed="rId2"/>
              </a:buBlip>
            </a:pPr>
            <a:r>
              <a:rPr lang="en-GB" sz="1800" dirty="0">
                <a:solidFill>
                  <a:schemeClr val="tx1">
                    <a:lumMod val="50000"/>
                  </a:schemeClr>
                </a:solidFill>
                <a:latin typeface="Times New Roman" panose="02020603050405020304" pitchFamily="18" charset="0"/>
                <a:cs typeface="Times New Roman" panose="02020603050405020304" pitchFamily="18" charset="0"/>
              </a:rPr>
              <a:t>Federated learning</a:t>
            </a:r>
            <a:endParaRPr lang="en-GB" sz="2000" b="0" i="0" dirty="0">
              <a:solidFill>
                <a:schemeClr val="tx1">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1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7BC803-325C-18E7-71DE-BAB7BDBE0D35}"/>
              </a:ext>
            </a:extLst>
          </p:cNvPr>
          <p:cNvSpPr>
            <a:spLocks noGrp="1"/>
          </p:cNvSpPr>
          <p:nvPr>
            <p:ph type="sldNum" sz="quarter" idx="10"/>
          </p:nvPr>
        </p:nvSpPr>
        <p:spPr/>
        <p:txBody>
          <a:bodyPr/>
          <a:lstStyle/>
          <a:p>
            <a:pPr>
              <a:defRPr/>
            </a:pPr>
            <a:fld id="{9247B944-357F-4154-9D4A-835AE90620AC}" type="slidenum">
              <a:rPr lang="en-US" altLang="en-US" smtClean="0"/>
              <a:pPr>
                <a:defRPr/>
              </a:pPr>
              <a:t>7</a:t>
            </a:fld>
            <a:endParaRPr lang="en-US" altLang="en-US" dirty="0"/>
          </a:p>
        </p:txBody>
      </p:sp>
      <p:sp>
        <p:nvSpPr>
          <p:cNvPr id="5" name="Rectangle 2">
            <a:extLst>
              <a:ext uri="{FF2B5EF4-FFF2-40B4-BE49-F238E27FC236}">
                <a16:creationId xmlns:a16="http://schemas.microsoft.com/office/drawing/2014/main" id="{4FD65EC1-B319-3D72-BFBA-5DAAA9444498}"/>
              </a:ext>
            </a:extLst>
          </p:cNvPr>
          <p:cNvSpPr txBox="1">
            <a:spLocks noChangeArrowheads="1"/>
          </p:cNvSpPr>
          <p:nvPr/>
        </p:nvSpPr>
        <p:spPr>
          <a:xfrm>
            <a:off x="1295400" y="85436"/>
            <a:ext cx="61722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800" kern="0" dirty="0">
                <a:solidFill>
                  <a:srgbClr val="000066"/>
                </a:solidFill>
                <a:latin typeface="Times New Roman" pitchFamily="18" charset="0"/>
                <a:cs typeface="Times New Roman" pitchFamily="18" charset="0"/>
              </a:rPr>
              <a:t>Machine Learning: Python vs R</a:t>
            </a:r>
          </a:p>
        </p:txBody>
      </p:sp>
      <p:sp>
        <p:nvSpPr>
          <p:cNvPr id="6" name="Rectangle 5">
            <a:extLst>
              <a:ext uri="{FF2B5EF4-FFF2-40B4-BE49-F238E27FC236}">
                <a16:creationId xmlns:a16="http://schemas.microsoft.com/office/drawing/2014/main" id="{7F602D4F-67D1-F08C-E33D-2421865D89F9}"/>
              </a:ext>
            </a:extLst>
          </p:cNvPr>
          <p:cNvSpPr/>
          <p:nvPr/>
        </p:nvSpPr>
        <p:spPr>
          <a:xfrm>
            <a:off x="457200" y="685800"/>
            <a:ext cx="8229600" cy="3077766"/>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tabLst>
                <a:tab pos="265113" algn="l"/>
              </a:tabLst>
              <a:defRPr/>
            </a:pPr>
            <a:r>
              <a:rPr lang="en-US" sz="2200" b="0" i="0" dirty="0">
                <a:solidFill>
                  <a:schemeClr val="tx1"/>
                </a:solidFill>
                <a:effectLst/>
                <a:latin typeface="Times New Roman" panose="02020603050405020304" pitchFamily="18" charset="0"/>
                <a:cs typeface="Times New Roman" panose="02020603050405020304" pitchFamily="18" charset="0"/>
              </a:rPr>
              <a:t>	Machine learning (ML) is one of the fastest growing </a:t>
            </a:r>
            <a:r>
              <a:rPr lang="en-US" sz="2200" b="0" i="0" dirty="0">
                <a:solidFill>
                  <a:srgbClr val="0F6D83"/>
                </a:solidFill>
                <a:effectLst/>
                <a:latin typeface="Times New Roman" panose="02020603050405020304" pitchFamily="18" charset="0"/>
                <a:cs typeface="Times New Roman" panose="02020603050405020304" pitchFamily="18" charset="0"/>
              </a:rPr>
              <a:t>branches</a:t>
            </a:r>
            <a:r>
              <a:rPr lang="en-US" sz="2200" b="0" i="0" dirty="0">
                <a:solidFill>
                  <a:schemeClr val="tx1"/>
                </a:solidFill>
                <a:effectLst/>
                <a:latin typeface="Times New Roman" panose="02020603050405020304" pitchFamily="18" charset="0"/>
                <a:cs typeface="Times New Roman" panose="02020603050405020304" pitchFamily="18" charset="0"/>
              </a:rPr>
              <a:t> of </a:t>
            </a:r>
            <a:r>
              <a:rPr lang="en-US" sz="2200" b="0" i="0" dirty="0">
                <a:solidFill>
                  <a:srgbClr val="0F6D83"/>
                </a:solidFill>
                <a:effectLst/>
                <a:latin typeface="Times New Roman" panose="02020603050405020304" pitchFamily="18" charset="0"/>
                <a:cs typeface="Times New Roman" panose="02020603050405020304" pitchFamily="18" charset="0"/>
              </a:rPr>
              <a:t>artificial intelligence (AI)</a:t>
            </a:r>
            <a:r>
              <a:rPr lang="en-US" sz="2200" b="0" i="0" dirty="0">
                <a:solidFill>
                  <a:schemeClr val="tx1"/>
                </a:solidFill>
                <a:effectLst/>
                <a:latin typeface="Times New Roman" panose="02020603050405020304" pitchFamily="18" charset="0"/>
                <a:cs typeface="Times New Roman" panose="02020603050405020304" pitchFamily="18" charset="0"/>
              </a:rPr>
              <a:t> in modern times. It allows a system to learn from past experiences and generate a more appropriate response, just as a human mind would. The backbone of ML is effective </a:t>
            </a:r>
            <a:r>
              <a:rPr lang="en-US" sz="2200" b="1" i="0" dirty="0">
                <a:solidFill>
                  <a:schemeClr val="tx1"/>
                </a:solidFill>
                <a:effectLst/>
                <a:latin typeface="Times New Roman" panose="02020603050405020304" pitchFamily="18" charset="0"/>
                <a:cs typeface="Times New Roman" panose="02020603050405020304" pitchFamily="18" charset="0"/>
              </a:rPr>
              <a:t>data analysis</a:t>
            </a:r>
            <a:r>
              <a:rPr lang="en-US" sz="2200" dirty="0">
                <a:solidFill>
                  <a:schemeClr val="tx1"/>
                </a:solidFill>
                <a:latin typeface="Times New Roman" panose="02020603050405020304" pitchFamily="18" charset="0"/>
                <a:cs typeface="Times New Roman" panose="02020603050405020304" pitchFamily="18" charset="0"/>
              </a:rPr>
              <a:t>.</a:t>
            </a:r>
            <a:r>
              <a:rPr lang="en-US" sz="2200" b="0" i="0" dirty="0">
                <a:solidFill>
                  <a:schemeClr val="tx1"/>
                </a:solidFill>
                <a:effectLst/>
                <a:latin typeface="Times New Roman" panose="02020603050405020304" pitchFamily="18" charset="0"/>
                <a:cs typeface="Times New Roman" panose="02020603050405020304" pitchFamily="18" charset="0"/>
              </a:rPr>
              <a:t> </a:t>
            </a:r>
          </a:p>
          <a:p>
            <a:pPr eaLnBrk="1" hangingPunct="1">
              <a:spcBef>
                <a:spcPts val="0"/>
              </a:spcBef>
              <a:tabLst>
                <a:tab pos="265113" algn="l"/>
              </a:tabLst>
              <a:defRPr/>
            </a:pPr>
            <a:endParaRPr lang="en-US" sz="1400" b="1" i="0" dirty="0">
              <a:solidFill>
                <a:schemeClr val="tx1"/>
              </a:solidFill>
              <a:effectLst/>
              <a:latin typeface="Times New Roman" panose="02020603050405020304" pitchFamily="18" charset="0"/>
              <a:cs typeface="Times New Roman" panose="02020603050405020304" pitchFamily="18" charset="0"/>
            </a:endParaRPr>
          </a:p>
          <a:p>
            <a:pPr eaLnBrk="1" hangingPunct="1">
              <a:spcBef>
                <a:spcPts val="0"/>
              </a:spcBef>
              <a:spcAft>
                <a:spcPts val="600"/>
              </a:spcAft>
              <a:tabLst>
                <a:tab pos="265113" algn="l"/>
              </a:tabLst>
              <a:defRPr/>
            </a:pPr>
            <a:r>
              <a:rPr lang="en-US" sz="2200" b="1" i="0" dirty="0">
                <a:solidFill>
                  <a:schemeClr val="tx1"/>
                </a:solidFill>
                <a:effectLst/>
                <a:latin typeface="Times New Roman" panose="02020603050405020304" pitchFamily="18" charset="0"/>
                <a:cs typeface="Times New Roman" panose="02020603050405020304" pitchFamily="18" charset="0"/>
              </a:rPr>
              <a:t>R</a:t>
            </a:r>
            <a:r>
              <a:rPr lang="en-US" sz="2200" b="0" i="0" dirty="0">
                <a:solidFill>
                  <a:schemeClr val="tx1"/>
                </a:solidFill>
                <a:effectLst/>
                <a:latin typeface="Times New Roman" panose="02020603050405020304" pitchFamily="18" charset="0"/>
                <a:cs typeface="Times New Roman" panose="02020603050405020304" pitchFamily="18" charset="0"/>
              </a:rPr>
              <a:t> and </a:t>
            </a:r>
            <a:r>
              <a:rPr lang="en-US" sz="2200" b="1" i="0" dirty="0">
                <a:solidFill>
                  <a:schemeClr val="tx1"/>
                </a:solidFill>
                <a:effectLst/>
                <a:latin typeface="Times New Roman" panose="02020603050405020304" pitchFamily="18" charset="0"/>
                <a:cs typeface="Times New Roman" panose="02020603050405020304" pitchFamily="18" charset="0"/>
              </a:rPr>
              <a:t>Python</a:t>
            </a:r>
            <a:r>
              <a:rPr lang="en-US" sz="2200" b="0" i="0" dirty="0">
                <a:solidFill>
                  <a:schemeClr val="tx1"/>
                </a:solidFill>
                <a:effectLst/>
                <a:latin typeface="Times New Roman" panose="02020603050405020304" pitchFamily="18" charset="0"/>
                <a:cs typeface="Times New Roman" panose="02020603050405020304" pitchFamily="18" charset="0"/>
              </a:rPr>
              <a:t> are the most popular languages used for ML: </a:t>
            </a:r>
          </a:p>
          <a:p>
            <a:pPr marL="534988" indent="-358775">
              <a:spcBef>
                <a:spcPts val="0"/>
              </a:spcBef>
              <a:spcAft>
                <a:spcPts val="600"/>
              </a:spcAft>
              <a:buBlip>
                <a:blip r:embed="rId2"/>
              </a:buBlip>
            </a:pPr>
            <a:r>
              <a:rPr lang="en-US" sz="2000" b="0" i="0" dirty="0">
                <a:solidFill>
                  <a:schemeClr val="tx1"/>
                </a:solidFill>
                <a:effectLst/>
                <a:latin typeface="Times New Roman" panose="02020603050405020304" pitchFamily="18" charset="0"/>
                <a:cs typeface="Times New Roman" panose="02020603050405020304" pitchFamily="18" charset="0"/>
              </a:rPr>
              <a:t>Both are open-source languages, providing a huge repertoire of statistical and predictive tools. </a:t>
            </a:r>
          </a:p>
          <a:p>
            <a:pPr marL="534988" indent="-358775">
              <a:spcBef>
                <a:spcPts val="0"/>
              </a:spcBef>
              <a:spcAft>
                <a:spcPts val="600"/>
              </a:spcAft>
              <a:buBlip>
                <a:blip r:embed="rId2"/>
              </a:buBlip>
            </a:pPr>
            <a:r>
              <a:rPr lang="en-US" sz="2000" b="0" i="0" dirty="0">
                <a:solidFill>
                  <a:schemeClr val="tx1"/>
                </a:solidFill>
                <a:effectLst/>
                <a:latin typeface="Times New Roman" panose="02020603050405020304" pitchFamily="18" charset="0"/>
                <a:cs typeface="Times New Roman" panose="02020603050405020304" pitchFamily="18" charset="0"/>
              </a:rPr>
              <a:t>However, they take very different approaches to data analytics.</a:t>
            </a:r>
          </a:p>
        </p:txBody>
      </p:sp>
      <p:sp>
        <p:nvSpPr>
          <p:cNvPr id="9" name="Rectangle 8">
            <a:extLst>
              <a:ext uri="{FF2B5EF4-FFF2-40B4-BE49-F238E27FC236}">
                <a16:creationId xmlns:a16="http://schemas.microsoft.com/office/drawing/2014/main" id="{A92BCF88-2EDA-825E-1B40-76E80B897CEB}"/>
              </a:ext>
            </a:extLst>
          </p:cNvPr>
          <p:cNvSpPr/>
          <p:nvPr/>
        </p:nvSpPr>
        <p:spPr>
          <a:xfrm>
            <a:off x="457200" y="3886200"/>
            <a:ext cx="8229600" cy="2554545"/>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eaLnBrk="1" hangingPunct="1">
              <a:tabLst>
                <a:tab pos="265113" algn="l"/>
              </a:tabLst>
              <a:defRPr/>
            </a:pPr>
            <a:r>
              <a:rPr lang="en-US" sz="2200" b="0" i="0" dirty="0">
                <a:solidFill>
                  <a:schemeClr val="tx1"/>
                </a:solidFill>
                <a:effectLst/>
                <a:latin typeface="Times New Roman" panose="02020603050405020304" pitchFamily="18" charset="0"/>
                <a:cs typeface="Times New Roman" panose="02020603050405020304" pitchFamily="18" charset="0"/>
              </a:rPr>
              <a:t>Let’s dive into the strengths and weaknesses of the two ML giants and decide which would be the best fit based on individual requirements.</a:t>
            </a:r>
          </a:p>
          <a:p>
            <a:pPr eaLnBrk="1" hangingPunct="1">
              <a:spcBef>
                <a:spcPts val="1200"/>
              </a:spcBef>
              <a:spcAft>
                <a:spcPts val="600"/>
              </a:spcAft>
              <a:tabLst>
                <a:tab pos="265113" algn="l"/>
              </a:tabLst>
              <a:defRPr/>
            </a:pPr>
            <a:r>
              <a:rPr lang="en-US" sz="2000" b="1" i="0" dirty="0">
                <a:solidFill>
                  <a:schemeClr val="tx1"/>
                </a:solidFill>
                <a:effectLst/>
                <a:latin typeface="Times New Roman" panose="02020603050405020304" pitchFamily="18" charset="0"/>
                <a:cs typeface="Times New Roman" panose="02020603050405020304" pitchFamily="18" charset="0"/>
              </a:rPr>
              <a:t>The nature of the languages </a:t>
            </a:r>
          </a:p>
          <a:p>
            <a:pPr eaLnBrk="1" hangingPunct="1">
              <a:tabLst>
                <a:tab pos="265113" algn="l"/>
              </a:tabLst>
              <a:defRPr/>
            </a:pPr>
            <a:r>
              <a:rPr lang="en-US" b="0" i="0" dirty="0">
                <a:solidFill>
                  <a:srgbClr val="374151"/>
                </a:solidFill>
                <a:effectLst/>
                <a:latin typeface="Times New Roman" panose="02020603050405020304" pitchFamily="18" charset="0"/>
                <a:cs typeface="Times New Roman" panose="02020603050405020304" pitchFamily="18" charset="0"/>
              </a:rPr>
              <a:t>Python is a general-purpose language with a huge set of data science libraries. For a flexible and extensive ML project, Python would be a better fit.</a:t>
            </a:r>
          </a:p>
          <a:p>
            <a:pPr eaLnBrk="1" hangingPunct="1">
              <a:spcBef>
                <a:spcPts val="600"/>
              </a:spcBef>
              <a:tabLst>
                <a:tab pos="265113" algn="l"/>
              </a:tabLst>
              <a:defRPr/>
            </a:pPr>
            <a:r>
              <a:rPr lang="en-US" b="0" i="0" dirty="0">
                <a:solidFill>
                  <a:srgbClr val="374151"/>
                </a:solidFill>
                <a:effectLst/>
                <a:latin typeface="Times New Roman" panose="02020603050405020304" pitchFamily="18" charset="0"/>
                <a:cs typeface="Times New Roman" panose="02020603050405020304" pitchFamily="18" charset="0"/>
              </a:rPr>
              <a:t>R focuses more on the statistical analysis and visualization of data. While it is not a general-purpose language like its rival, it boasts a larger variety of statistical libraries.</a:t>
            </a:r>
            <a:endParaRPr lang="en-SG" sz="2200" b="1"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25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0"/>
          </p:nvPr>
        </p:nvSpPr>
        <p:spPr bwMode="auto">
          <a:xfrm>
            <a:off x="3429000" y="6537325"/>
            <a:ext cx="2133600" cy="320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40F3F3-C08E-41BB-91D8-4EA615B994B8}" type="slidenum">
              <a:rPr lang="en-US" altLang="en-US" smtClean="0">
                <a:solidFill>
                  <a:srgbClr val="0D5B6D"/>
                </a:solidFill>
              </a:rPr>
              <a:pPr/>
              <a:t>8</a:t>
            </a:fld>
            <a:endParaRPr lang="en-US" altLang="en-US">
              <a:solidFill>
                <a:srgbClr val="0D5B6D"/>
              </a:solidFill>
            </a:endParaRPr>
          </a:p>
        </p:txBody>
      </p:sp>
      <p:sp>
        <p:nvSpPr>
          <p:cNvPr id="3" name="Rectangle 2">
            <a:extLst>
              <a:ext uri="{FF2B5EF4-FFF2-40B4-BE49-F238E27FC236}">
                <a16:creationId xmlns:a16="http://schemas.microsoft.com/office/drawing/2014/main" id="{1362046F-8DEA-A19E-BB73-58E6C6DBBE88}"/>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for ML</a:t>
            </a:r>
          </a:p>
        </p:txBody>
      </p:sp>
      <p:sp>
        <p:nvSpPr>
          <p:cNvPr id="6" name="Rectangle 5">
            <a:extLst>
              <a:ext uri="{FF2B5EF4-FFF2-40B4-BE49-F238E27FC236}">
                <a16:creationId xmlns:a16="http://schemas.microsoft.com/office/drawing/2014/main" id="{E8B11727-28CB-0F23-2252-82AEC7C44703}"/>
              </a:ext>
            </a:extLst>
          </p:cNvPr>
          <p:cNvSpPr/>
          <p:nvPr/>
        </p:nvSpPr>
        <p:spPr>
          <a:xfrm>
            <a:off x="457200" y="849154"/>
            <a:ext cx="8229600" cy="5170646"/>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eaLnBrk="1" hangingPunct="1">
              <a:spcBef>
                <a:spcPts val="0"/>
              </a:spcBef>
              <a:spcAft>
                <a:spcPts val="1200"/>
              </a:spcAft>
              <a:tabLst>
                <a:tab pos="265113" algn="l"/>
              </a:tabLst>
              <a:defRPr/>
            </a:pPr>
            <a:r>
              <a:rPr lang="en-SG" sz="2000" b="1" i="0" dirty="0">
                <a:solidFill>
                  <a:schemeClr val="tx1"/>
                </a:solidFill>
                <a:effectLst/>
                <a:latin typeface="Times New Roman" panose="02020603050405020304" pitchFamily="18" charset="0"/>
                <a:cs typeface="Times New Roman" panose="02020603050405020304" pitchFamily="18" charset="0"/>
              </a:rPr>
              <a:t>Optimization and speed</a:t>
            </a:r>
            <a:endParaRPr lang="en-US" sz="2000" b="1" i="0" dirty="0">
              <a:solidFill>
                <a:schemeClr val="tx1"/>
              </a:solidFill>
              <a:effectLst/>
              <a:latin typeface="Times New Roman" panose="02020603050405020304" pitchFamily="18" charset="0"/>
              <a:cs typeface="Times New Roman" panose="02020603050405020304" pitchFamily="18" charset="0"/>
            </a:endParaRPr>
          </a:p>
          <a:p>
            <a:pPr algn="l">
              <a:spcBef>
                <a:spcPts val="0"/>
              </a:spcBef>
              <a:spcAft>
                <a:spcPts val="1200"/>
              </a:spcAft>
            </a:pPr>
            <a:r>
              <a:rPr lang="en-US" sz="2000" b="0" i="0" dirty="0">
                <a:solidFill>
                  <a:srgbClr val="374151"/>
                </a:solidFill>
                <a:effectLst/>
                <a:latin typeface="Times New Roman" panose="02020603050405020304" pitchFamily="18" charset="0"/>
                <a:cs typeface="Times New Roman" panose="02020603050405020304" pitchFamily="18" charset="0"/>
              </a:rPr>
              <a:t>Being a general-purpose </a:t>
            </a:r>
            <a:r>
              <a:rPr lang="en-US" sz="2000" b="1" i="0" dirty="0">
                <a:solidFill>
                  <a:srgbClr val="374151"/>
                </a:solidFill>
                <a:effectLst/>
                <a:latin typeface="Times New Roman" panose="02020603050405020304" pitchFamily="18" charset="0"/>
                <a:cs typeface="Times New Roman" panose="02020603050405020304" pitchFamily="18" charset="0"/>
              </a:rPr>
              <a:t>high-level</a:t>
            </a:r>
            <a:r>
              <a:rPr lang="en-US" sz="2000" b="0" i="0" dirty="0">
                <a:solidFill>
                  <a:srgbClr val="374151"/>
                </a:solidFill>
                <a:effectLst/>
                <a:latin typeface="Times New Roman" panose="02020603050405020304" pitchFamily="18" charset="0"/>
                <a:cs typeface="Times New Roman" panose="02020603050405020304" pitchFamily="18" charset="0"/>
              </a:rPr>
              <a:t> language, Python is not always the best option in terms of speed.</a:t>
            </a:r>
          </a:p>
          <a:p>
            <a:pPr algn="l">
              <a:spcBef>
                <a:spcPts val="0"/>
              </a:spcBef>
              <a:spcAft>
                <a:spcPts val="0"/>
              </a:spcAft>
            </a:pPr>
            <a:r>
              <a:rPr lang="en-US" sz="2000" b="0" i="0" dirty="0">
                <a:solidFill>
                  <a:srgbClr val="374151"/>
                </a:solidFill>
                <a:effectLst/>
                <a:latin typeface="Times New Roman" panose="02020603050405020304" pitchFamily="18" charset="0"/>
                <a:cs typeface="Times New Roman" panose="02020603050405020304" pitchFamily="18" charset="0"/>
              </a:rPr>
              <a:t>R, on the other hand, is a simpler language which can even perform complex computations really fast. So, R takes the cake in this round.</a:t>
            </a:r>
          </a:p>
          <a:p>
            <a:pPr algn="l"/>
            <a:endParaRPr lang="en-US" sz="2000" dirty="0">
              <a:solidFill>
                <a:srgbClr val="374151"/>
              </a:solidFill>
              <a:latin typeface="Times New Roman" panose="02020603050405020304" pitchFamily="18" charset="0"/>
              <a:cs typeface="Times New Roman" panose="02020603050405020304" pitchFamily="18" charset="0"/>
            </a:endParaRPr>
          </a:p>
          <a:p>
            <a:pPr>
              <a:spcAft>
                <a:spcPts val="1200"/>
              </a:spcAft>
            </a:pPr>
            <a:r>
              <a:rPr lang="en-SG" sz="2000" b="1" i="0" dirty="0">
                <a:solidFill>
                  <a:schemeClr val="tx1"/>
                </a:solidFill>
                <a:effectLst/>
                <a:latin typeface="Times New Roman" panose="02020603050405020304" pitchFamily="18" charset="0"/>
                <a:cs typeface="Times New Roman" panose="02020603050405020304" pitchFamily="18" charset="0"/>
              </a:rPr>
              <a:t>Machine learning packages</a:t>
            </a:r>
          </a:p>
          <a:p>
            <a:pPr>
              <a:spcAft>
                <a:spcPts val="1200"/>
              </a:spcAft>
            </a:pPr>
            <a:r>
              <a:rPr lang="en-US" sz="2000" b="0" i="0" dirty="0">
                <a:solidFill>
                  <a:srgbClr val="374151"/>
                </a:solidFill>
                <a:effectLst/>
                <a:latin typeface="Times New Roman" panose="02020603050405020304" pitchFamily="18" charset="0"/>
                <a:cs typeface="Times New Roman" panose="02020603050405020304" pitchFamily="18" charset="0"/>
              </a:rPr>
              <a:t>Python has some of the most popular ML packages in today’s world. Scikit-learn, one such package, presents users with several fundamental tools for creating neural networks and analyzing data.</a:t>
            </a:r>
            <a:endParaRPr lang="en-SG" sz="2000" b="1" dirty="0">
              <a:solidFill>
                <a:schemeClr val="tx1"/>
              </a:solidFill>
              <a:latin typeface="Times New Roman" panose="02020603050405020304" pitchFamily="18" charset="0"/>
              <a:cs typeface="Times New Roman" panose="02020603050405020304" pitchFamily="18" charset="0"/>
            </a:endParaRPr>
          </a:p>
          <a:p>
            <a:pPr algn="l">
              <a:spcAft>
                <a:spcPts val="1200"/>
              </a:spcAft>
            </a:pPr>
            <a:r>
              <a:rPr lang="en-US" sz="2000" b="1" i="0" dirty="0">
                <a:solidFill>
                  <a:srgbClr val="374151"/>
                </a:solidFill>
                <a:effectLst/>
                <a:latin typeface="Times New Roman" panose="02020603050405020304" pitchFamily="18" charset="0"/>
                <a:cs typeface="Times New Roman" panose="02020603050405020304" pitchFamily="18" charset="0"/>
              </a:rPr>
              <a:t>R</a:t>
            </a:r>
            <a:r>
              <a:rPr lang="en-US" sz="2000" b="0" i="0" dirty="0">
                <a:solidFill>
                  <a:srgbClr val="374151"/>
                </a:solidFill>
                <a:effectLst/>
                <a:latin typeface="Times New Roman" panose="02020603050405020304" pitchFamily="18" charset="0"/>
                <a:cs typeface="Times New Roman" panose="02020603050405020304" pitchFamily="18" charset="0"/>
              </a:rPr>
              <a:t> has its own packages for solving ML problems, </a:t>
            </a:r>
            <a:r>
              <a:rPr lang="en-US" sz="2000" b="1" i="0" dirty="0">
                <a:solidFill>
                  <a:srgbClr val="374151"/>
                </a:solidFill>
                <a:effectLst/>
                <a:latin typeface="Times New Roman" panose="02020603050405020304" pitchFamily="18" charset="0"/>
                <a:cs typeface="Times New Roman" panose="02020603050405020304" pitchFamily="18" charset="0"/>
              </a:rPr>
              <a:t>Caret</a:t>
            </a:r>
            <a:r>
              <a:rPr lang="en-US" sz="2000" b="0" i="0" dirty="0">
                <a:solidFill>
                  <a:srgbClr val="374151"/>
                </a:solidFill>
                <a:effectLst/>
                <a:latin typeface="Times New Roman" panose="02020603050405020304" pitchFamily="18" charset="0"/>
                <a:cs typeface="Times New Roman" panose="02020603050405020304" pitchFamily="18" charset="0"/>
              </a:rPr>
              <a:t> being a very popular one. The </a:t>
            </a:r>
            <a:r>
              <a:rPr lang="en-US" sz="2000" b="0" i="0" dirty="0" err="1">
                <a:solidFill>
                  <a:srgbClr val="374151"/>
                </a:solidFill>
                <a:effectLst/>
                <a:latin typeface="Times New Roman" panose="02020603050405020304" pitchFamily="18" charset="0"/>
                <a:cs typeface="Times New Roman" panose="02020603050405020304" pitchFamily="18" charset="0"/>
              </a:rPr>
              <a:t>Nnet</a:t>
            </a:r>
            <a:r>
              <a:rPr lang="en-US" sz="2000" b="0" i="0" dirty="0">
                <a:solidFill>
                  <a:srgbClr val="374151"/>
                </a:solidFill>
                <a:effectLst/>
                <a:latin typeface="Times New Roman" panose="02020603050405020304" pitchFamily="18" charset="0"/>
                <a:cs typeface="Times New Roman" panose="02020603050405020304" pitchFamily="18" charset="0"/>
              </a:rPr>
              <a:t> library is a suitable platform for modeling neural networks.</a:t>
            </a:r>
          </a:p>
          <a:p>
            <a:pPr algn="l">
              <a:spcAft>
                <a:spcPts val="1200"/>
              </a:spcAft>
            </a:pPr>
            <a:r>
              <a:rPr lang="en-US" sz="2000" b="0" i="0" dirty="0">
                <a:solidFill>
                  <a:srgbClr val="374151"/>
                </a:solidFill>
                <a:effectLst/>
                <a:latin typeface="Times New Roman" panose="02020603050405020304" pitchFamily="18" charset="0"/>
                <a:cs typeface="Times New Roman" panose="02020603050405020304" pitchFamily="18" charset="0"/>
              </a:rPr>
              <a:t>Although this is a close one, Python comes out on top due to the robust and powerful libraries it provides.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34632-4CA8-72C7-702F-351D480F7974}"/>
              </a:ext>
            </a:extLst>
          </p:cNvPr>
          <p:cNvSpPr>
            <a:spLocks noGrp="1"/>
          </p:cNvSpPr>
          <p:nvPr>
            <p:ph type="sldNum" sz="quarter" idx="10"/>
          </p:nvPr>
        </p:nvSpPr>
        <p:spPr/>
        <p:txBody>
          <a:bodyPr/>
          <a:lstStyle/>
          <a:p>
            <a:pPr>
              <a:defRPr/>
            </a:pPr>
            <a:fld id="{9247B944-357F-4154-9D4A-835AE90620AC}" type="slidenum">
              <a:rPr lang="en-US" altLang="en-US" smtClean="0"/>
              <a:pPr>
                <a:defRPr/>
              </a:pPr>
              <a:t>9</a:t>
            </a:fld>
            <a:endParaRPr lang="en-US" altLang="en-US" dirty="0"/>
          </a:p>
        </p:txBody>
      </p:sp>
      <p:sp>
        <p:nvSpPr>
          <p:cNvPr id="3" name="Rectangle 2">
            <a:extLst>
              <a:ext uri="{FF2B5EF4-FFF2-40B4-BE49-F238E27FC236}">
                <a16:creationId xmlns:a16="http://schemas.microsoft.com/office/drawing/2014/main" id="{B2AC8DC8-D8B5-FA89-E114-1490FD2688F8}"/>
              </a:ext>
            </a:extLst>
          </p:cNvPr>
          <p:cNvSpPr/>
          <p:nvPr/>
        </p:nvSpPr>
        <p:spPr>
          <a:xfrm>
            <a:off x="457200" y="722055"/>
            <a:ext cx="8229600" cy="5539978"/>
          </a:xfrm>
          <a:prstGeom prst="rect">
            <a:avLst/>
          </a:prstGeom>
          <a:ln>
            <a:noFill/>
          </a:ln>
        </p:spPr>
        <p:style>
          <a:lnRef idx="0">
            <a:scrgbClr r="0" g="0" b="0"/>
          </a:lnRef>
          <a:fillRef idx="1001">
            <a:schemeClr val="lt1"/>
          </a:fillRef>
          <a:effectRef idx="0">
            <a:scrgbClr r="0" g="0" b="0"/>
          </a:effectRef>
          <a:fontRef idx="minor">
            <a:schemeClr val="accent4"/>
          </a:fontRef>
        </p:style>
        <p:txBody>
          <a:bodyPr wrap="square">
            <a:spAutoFit/>
          </a:bodyPr>
          <a:lstStyle/>
          <a:p>
            <a:pPr>
              <a:spcAft>
                <a:spcPts val="1200"/>
              </a:spcAft>
            </a:pPr>
            <a:r>
              <a:rPr lang="en-SG" sz="2000" b="1" i="0" dirty="0">
                <a:solidFill>
                  <a:schemeClr val="tx1"/>
                </a:solidFill>
                <a:effectLst/>
                <a:latin typeface="Times New Roman" panose="02020603050405020304" pitchFamily="18" charset="0"/>
                <a:cs typeface="Times New Roman" panose="02020603050405020304" pitchFamily="18" charset="0"/>
              </a:rPr>
              <a:t>Data analysis packages</a:t>
            </a:r>
          </a:p>
          <a:p>
            <a:pPr algn="l">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Python is a great option for analyzing and modeling data. With packages like </a:t>
            </a:r>
            <a:r>
              <a:rPr lang="en-US" b="0" i="0" u="none" strike="noStrike" dirty="0">
                <a:solidFill>
                  <a:srgbClr val="374151"/>
                </a:solidFill>
                <a:effectLst/>
                <a:latin typeface="Times New Roman" panose="02020603050405020304" pitchFamily="18" charset="0"/>
                <a:cs typeface="Times New Roman" panose="02020603050405020304" pitchFamily="18" charset="0"/>
                <a:hlinkClick r:id="rId2"/>
              </a:rPr>
              <a:t>NumPy</a:t>
            </a:r>
            <a:r>
              <a:rPr lang="en-US" b="0" i="0" dirty="0">
                <a:solidFill>
                  <a:srgbClr val="374151"/>
                </a:solidFill>
                <a:effectLst/>
                <a:latin typeface="Times New Roman" panose="02020603050405020304" pitchFamily="18" charset="0"/>
                <a:cs typeface="Times New Roman" panose="02020603050405020304" pitchFamily="18" charset="0"/>
              </a:rPr>
              <a:t> and </a:t>
            </a:r>
            <a:r>
              <a:rPr lang="en-US" b="0" i="0" u="none" strike="noStrike" dirty="0">
                <a:solidFill>
                  <a:srgbClr val="374151"/>
                </a:solidFill>
                <a:effectLst/>
                <a:latin typeface="Times New Roman" panose="02020603050405020304" pitchFamily="18" charset="0"/>
                <a:cs typeface="Times New Roman" panose="02020603050405020304" pitchFamily="18" charset="0"/>
                <a:hlinkClick r:id="rId3"/>
              </a:rPr>
              <a:t>pandas</a:t>
            </a:r>
            <a:r>
              <a:rPr lang="en-US" b="0" i="0" dirty="0">
                <a:solidFill>
                  <a:srgbClr val="374151"/>
                </a:solidFill>
                <a:effectLst/>
                <a:latin typeface="Times New Roman" panose="02020603050405020304" pitchFamily="18" charset="0"/>
                <a:cs typeface="Times New Roman" panose="02020603050405020304" pitchFamily="18" charset="0"/>
              </a:rPr>
              <a:t>, there are so many options to explore.</a:t>
            </a:r>
          </a:p>
          <a:p>
            <a:pPr algn="l">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In comparison, R still seems like a better choice, since the language was made with the sole purpose of data analysis. This can play a vital role in machine learning.</a:t>
            </a:r>
          </a:p>
          <a:p>
            <a:pPr algn="l"/>
            <a:r>
              <a:rPr lang="en-US" b="0" i="0" dirty="0">
                <a:solidFill>
                  <a:srgbClr val="374151"/>
                </a:solidFill>
                <a:effectLst/>
                <a:latin typeface="Times New Roman" panose="02020603050405020304" pitchFamily="18" charset="0"/>
                <a:cs typeface="Times New Roman" panose="02020603050405020304" pitchFamily="18" charset="0"/>
              </a:rPr>
              <a:t>Even though R is less readable than Python, it showcases detailed visualizations and diverse libraries which make it worth the steep learning curve.</a:t>
            </a:r>
          </a:p>
          <a:p>
            <a:pPr>
              <a:spcAft>
                <a:spcPts val="0"/>
              </a:spcAft>
            </a:pPr>
            <a:endParaRPr lang="en-SG" sz="1800" b="1" i="0" dirty="0">
              <a:solidFill>
                <a:schemeClr val="tx1"/>
              </a:solidFill>
              <a:effectLst/>
              <a:latin typeface="Times New Roman" panose="02020603050405020304" pitchFamily="18" charset="0"/>
              <a:cs typeface="Times New Roman" panose="02020603050405020304" pitchFamily="18" charset="0"/>
            </a:endParaRPr>
          </a:p>
          <a:p>
            <a:pPr>
              <a:spcAft>
                <a:spcPts val="1200"/>
              </a:spcAft>
            </a:pPr>
            <a:r>
              <a:rPr lang="en-SG" sz="2000" b="1" i="0" dirty="0">
                <a:solidFill>
                  <a:schemeClr val="tx1"/>
                </a:solidFill>
                <a:effectLst/>
                <a:latin typeface="Times New Roman" panose="02020603050405020304" pitchFamily="18" charset="0"/>
                <a:cs typeface="Times New Roman" panose="02020603050405020304" pitchFamily="18" charset="0"/>
              </a:rPr>
              <a:t>Integration with other languages</a:t>
            </a:r>
          </a:p>
          <a:p>
            <a:pPr algn="l">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Python has a much better integration rate with other languages. It even supports R functionality through the </a:t>
            </a:r>
            <a:r>
              <a:rPr lang="en-US" b="1" i="0" dirty="0">
                <a:solidFill>
                  <a:srgbClr val="374151"/>
                </a:solidFill>
                <a:effectLst/>
                <a:latin typeface="Times New Roman" panose="02020603050405020304" pitchFamily="18" charset="0"/>
                <a:cs typeface="Times New Roman" panose="02020603050405020304" pitchFamily="18" charset="0"/>
              </a:rPr>
              <a:t>RPy2</a:t>
            </a:r>
            <a:r>
              <a:rPr lang="en-US" b="0" i="0" dirty="0">
                <a:solidFill>
                  <a:srgbClr val="374151"/>
                </a:solidFill>
                <a:effectLst/>
                <a:latin typeface="Times New Roman" panose="02020603050405020304" pitchFamily="18" charset="0"/>
                <a:cs typeface="Times New Roman" panose="02020603050405020304" pitchFamily="18" charset="0"/>
              </a:rPr>
              <a:t> package!</a:t>
            </a:r>
          </a:p>
          <a:p>
            <a:pPr algn="l"/>
            <a:r>
              <a:rPr lang="en-US" b="0" i="0" dirty="0">
                <a:solidFill>
                  <a:srgbClr val="374151"/>
                </a:solidFill>
                <a:effectLst/>
                <a:latin typeface="Times New Roman" panose="02020603050405020304" pitchFamily="18" charset="0"/>
                <a:cs typeface="Times New Roman" panose="02020603050405020304" pitchFamily="18" charset="0"/>
              </a:rPr>
              <a:t>Due to R’s difficult syntax, integration can be a challenge, especially for new users.</a:t>
            </a:r>
          </a:p>
          <a:p>
            <a:pPr>
              <a:spcAft>
                <a:spcPts val="0"/>
              </a:spcAft>
            </a:pPr>
            <a:endParaRPr lang="en-SG" sz="1800" b="1" i="0" dirty="0">
              <a:solidFill>
                <a:schemeClr val="tx1"/>
              </a:solidFill>
              <a:effectLst/>
              <a:latin typeface="Times New Roman" panose="02020603050405020304" pitchFamily="18" charset="0"/>
              <a:cs typeface="Times New Roman" panose="02020603050405020304" pitchFamily="18" charset="0"/>
            </a:endParaRPr>
          </a:p>
          <a:p>
            <a:pPr>
              <a:spcAft>
                <a:spcPts val="1200"/>
              </a:spcAft>
            </a:pPr>
            <a:r>
              <a:rPr lang="en-SG" sz="2000" b="1" i="0" dirty="0">
                <a:solidFill>
                  <a:schemeClr val="tx1"/>
                </a:solidFill>
                <a:effectLst/>
                <a:latin typeface="Times New Roman" panose="02020603050405020304" pitchFamily="18" charset="0"/>
                <a:cs typeface="Times New Roman" panose="02020603050405020304" pitchFamily="18" charset="0"/>
              </a:rPr>
              <a:t>Consistency</a:t>
            </a:r>
            <a:endParaRPr lang="en-SG" sz="1800" b="1" i="0" dirty="0">
              <a:solidFill>
                <a:schemeClr val="tx1"/>
              </a:solidFill>
              <a:effectLst/>
              <a:latin typeface="Times New Roman" panose="02020603050405020304" pitchFamily="18" charset="0"/>
              <a:cs typeface="Times New Roman" panose="02020603050405020304" pitchFamily="18" charset="0"/>
            </a:endParaRPr>
          </a:p>
          <a:p>
            <a:pPr algn="l">
              <a:spcAft>
                <a:spcPts val="1200"/>
              </a:spcAft>
            </a:pPr>
            <a:r>
              <a:rPr lang="en-US" b="0" i="0" dirty="0">
                <a:solidFill>
                  <a:srgbClr val="374151"/>
                </a:solidFill>
                <a:effectLst/>
                <a:latin typeface="Times New Roman" panose="02020603050405020304" pitchFamily="18" charset="0"/>
                <a:cs typeface="Times New Roman" panose="02020603050405020304" pitchFamily="18" charset="0"/>
              </a:rPr>
              <a:t>Beyond basic functionality, R relies heavily on third-party code for several packages. This creates an inconsistency between the available algorithms.</a:t>
            </a:r>
          </a:p>
        </p:txBody>
      </p:sp>
      <p:sp>
        <p:nvSpPr>
          <p:cNvPr id="4" name="Rectangle 2">
            <a:extLst>
              <a:ext uri="{FF2B5EF4-FFF2-40B4-BE49-F238E27FC236}">
                <a16:creationId xmlns:a16="http://schemas.microsoft.com/office/drawing/2014/main" id="{AA66E8FF-E37D-DD79-6C53-CA8F92ABA319}"/>
              </a:ext>
            </a:extLst>
          </p:cNvPr>
          <p:cNvSpPr txBox="1">
            <a:spLocks noChangeArrowheads="1"/>
          </p:cNvSpPr>
          <p:nvPr/>
        </p:nvSpPr>
        <p:spPr>
          <a:xfrm>
            <a:off x="1371600" y="85436"/>
            <a:ext cx="5943600" cy="461963"/>
          </a:xfrm>
          <a:prstGeom prst="rect">
            <a:avLst/>
          </a:prstGeom>
        </p:spPr>
        <p:txBody>
          <a:bodyPr/>
          <a:lstStyle>
            <a:lvl1pPr algn="r" rtl="0" eaLnBrk="0" fontAlgn="base" hangingPunct="0">
              <a:spcBef>
                <a:spcPct val="0"/>
              </a:spcBef>
              <a:spcAft>
                <a:spcPct val="0"/>
              </a:spcAft>
              <a:defRPr sz="3600" b="1">
                <a:solidFill>
                  <a:schemeClr val="bg1"/>
                </a:solidFill>
                <a:latin typeface="+mj-lt"/>
                <a:ea typeface="+mj-ea"/>
                <a:cs typeface="+mj-cs"/>
              </a:defRPr>
            </a:lvl1pPr>
            <a:lvl2pPr algn="r" rtl="0" eaLnBrk="0" fontAlgn="base" hangingPunct="0">
              <a:spcBef>
                <a:spcPct val="0"/>
              </a:spcBef>
              <a:spcAft>
                <a:spcPct val="0"/>
              </a:spcAft>
              <a:defRPr sz="3600" b="1">
                <a:solidFill>
                  <a:schemeClr val="bg1"/>
                </a:solidFill>
                <a:latin typeface="Arial" charset="0"/>
              </a:defRPr>
            </a:lvl2pPr>
            <a:lvl3pPr algn="r" rtl="0" eaLnBrk="0" fontAlgn="base" hangingPunct="0">
              <a:spcBef>
                <a:spcPct val="0"/>
              </a:spcBef>
              <a:spcAft>
                <a:spcPct val="0"/>
              </a:spcAft>
              <a:defRPr sz="3600" b="1">
                <a:solidFill>
                  <a:schemeClr val="bg1"/>
                </a:solidFill>
                <a:latin typeface="Arial" charset="0"/>
              </a:defRPr>
            </a:lvl3pPr>
            <a:lvl4pPr algn="r" rtl="0" eaLnBrk="0" fontAlgn="base" hangingPunct="0">
              <a:spcBef>
                <a:spcPct val="0"/>
              </a:spcBef>
              <a:spcAft>
                <a:spcPct val="0"/>
              </a:spcAft>
              <a:defRPr sz="3600" b="1">
                <a:solidFill>
                  <a:schemeClr val="bg1"/>
                </a:solidFill>
                <a:latin typeface="Arial" charset="0"/>
              </a:defRPr>
            </a:lvl4pPr>
            <a:lvl5pPr algn="r" rtl="0" eaLnBrk="0" fontAlgn="base" hangingPunct="0">
              <a:spcBef>
                <a:spcPct val="0"/>
              </a:spcBef>
              <a:spcAft>
                <a:spcPct val="0"/>
              </a:spcAft>
              <a:defRPr sz="3600" b="1">
                <a:solidFill>
                  <a:schemeClr val="bg1"/>
                </a:solidFill>
                <a:latin typeface="Arial" charset="0"/>
              </a:defRPr>
            </a:lvl5pPr>
            <a:lvl6pPr marL="457200" algn="r" rtl="0" fontAlgn="base">
              <a:spcBef>
                <a:spcPct val="0"/>
              </a:spcBef>
              <a:spcAft>
                <a:spcPct val="0"/>
              </a:spcAft>
              <a:defRPr sz="3600" b="1">
                <a:solidFill>
                  <a:schemeClr val="bg1"/>
                </a:solidFill>
                <a:latin typeface="Arial" charset="0"/>
              </a:defRPr>
            </a:lvl6pPr>
            <a:lvl7pPr marL="914400" algn="r" rtl="0" fontAlgn="base">
              <a:spcBef>
                <a:spcPct val="0"/>
              </a:spcBef>
              <a:spcAft>
                <a:spcPct val="0"/>
              </a:spcAft>
              <a:defRPr sz="3600" b="1">
                <a:solidFill>
                  <a:schemeClr val="bg1"/>
                </a:solidFill>
                <a:latin typeface="Arial" charset="0"/>
              </a:defRPr>
            </a:lvl7pPr>
            <a:lvl8pPr marL="1371600" algn="r" rtl="0" fontAlgn="base">
              <a:spcBef>
                <a:spcPct val="0"/>
              </a:spcBef>
              <a:spcAft>
                <a:spcPct val="0"/>
              </a:spcAft>
              <a:defRPr sz="3600" b="1">
                <a:solidFill>
                  <a:schemeClr val="bg1"/>
                </a:solidFill>
                <a:latin typeface="Arial" charset="0"/>
              </a:defRPr>
            </a:lvl8pPr>
            <a:lvl9pPr marL="1828800" algn="r" rtl="0" fontAlgn="base">
              <a:spcBef>
                <a:spcPct val="0"/>
              </a:spcBef>
              <a:spcAft>
                <a:spcPct val="0"/>
              </a:spcAft>
              <a:defRPr sz="3600" b="1">
                <a:solidFill>
                  <a:schemeClr val="bg1"/>
                </a:solidFill>
                <a:latin typeface="Arial" charset="0"/>
              </a:defRPr>
            </a:lvl9pPr>
          </a:lstStyle>
          <a:p>
            <a:pPr algn="ctr" eaLnBrk="1" hangingPunct="1">
              <a:defRPr/>
            </a:pPr>
            <a:r>
              <a:rPr lang="en-US" sz="2400" kern="0" dirty="0">
                <a:solidFill>
                  <a:srgbClr val="000066"/>
                </a:solidFill>
                <a:latin typeface="Times New Roman" pitchFamily="18" charset="0"/>
                <a:cs typeface="Times New Roman" pitchFamily="18" charset="0"/>
              </a:rPr>
              <a:t>Python vs R for ML</a:t>
            </a:r>
          </a:p>
        </p:txBody>
      </p:sp>
    </p:spTree>
    <p:extLst>
      <p:ext uri="{BB962C8B-B14F-4D97-AF65-F5344CB8AC3E}">
        <p14:creationId xmlns:p14="http://schemas.microsoft.com/office/powerpoint/2010/main" val="2699328201"/>
      </p:ext>
    </p:extLst>
  </p:cSld>
  <p:clrMapOvr>
    <a:masterClrMapping/>
  </p:clrMapOvr>
</p:sld>
</file>

<file path=ppt/theme/theme1.xml><?xml version="1.0" encoding="utf-8"?>
<a:theme xmlns:a="http://schemas.openxmlformats.org/drawingml/2006/main" name="Default Design">
  <a:themeElements>
    <a:clrScheme name="Default Design 3">
      <a:dk1>
        <a:srgbClr val="000066"/>
      </a:dk1>
      <a:lt1>
        <a:srgbClr val="FFFFFF"/>
      </a:lt1>
      <a:dk2>
        <a:srgbClr val="FFFFE7"/>
      </a:dk2>
      <a:lt2>
        <a:srgbClr val="B2B2B2"/>
      </a:lt2>
      <a:accent1>
        <a:srgbClr val="6D77BF"/>
      </a:accent1>
      <a:accent2>
        <a:srgbClr val="FF9966"/>
      </a:accent2>
      <a:accent3>
        <a:srgbClr val="FFFFFF"/>
      </a:accent3>
      <a:accent4>
        <a:srgbClr val="000056"/>
      </a:accent4>
      <a:accent5>
        <a:srgbClr val="BABDDC"/>
      </a:accent5>
      <a:accent6>
        <a:srgbClr val="E78A5C"/>
      </a:accent6>
      <a:hlink>
        <a:srgbClr val="A959A1"/>
      </a:hlink>
      <a:folHlink>
        <a:srgbClr val="3AABC6"/>
      </a:folHlink>
    </a:clrScheme>
    <a:fontScheme name="Default Desig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66"/>
        </a:dk1>
        <a:lt1>
          <a:srgbClr val="FFFFFF"/>
        </a:lt1>
        <a:dk2>
          <a:srgbClr val="FFFFE7"/>
        </a:dk2>
        <a:lt2>
          <a:srgbClr val="DDDDDD"/>
        </a:lt2>
        <a:accent1>
          <a:srgbClr val="B2B2B2"/>
        </a:accent1>
        <a:accent2>
          <a:srgbClr val="FF9933"/>
        </a:accent2>
        <a:accent3>
          <a:srgbClr val="FFFFFF"/>
        </a:accent3>
        <a:accent4>
          <a:srgbClr val="000056"/>
        </a:accent4>
        <a:accent5>
          <a:srgbClr val="D5D5D5"/>
        </a:accent5>
        <a:accent6>
          <a:srgbClr val="E78A2D"/>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66"/>
        </a:dk1>
        <a:lt1>
          <a:srgbClr val="FFFFFF"/>
        </a:lt1>
        <a:dk2>
          <a:srgbClr val="FFFFFF"/>
        </a:dk2>
        <a:lt2>
          <a:srgbClr val="B2B2B2"/>
        </a:lt2>
        <a:accent1>
          <a:srgbClr val="C0D070"/>
        </a:accent1>
        <a:accent2>
          <a:srgbClr val="0099CC"/>
        </a:accent2>
        <a:accent3>
          <a:srgbClr val="FFFFFF"/>
        </a:accent3>
        <a:accent4>
          <a:srgbClr val="000056"/>
        </a:accent4>
        <a:accent5>
          <a:srgbClr val="DCE4BB"/>
        </a:accent5>
        <a:accent6>
          <a:srgbClr val="008AB9"/>
        </a:accent6>
        <a:hlink>
          <a:srgbClr val="CA9938"/>
        </a:hlink>
        <a:folHlink>
          <a:srgbClr val="166A84"/>
        </a:folHlink>
      </a:clrScheme>
      <a:clrMap bg1="lt1" tx1="dk1" bg2="lt2" tx2="dk2" accent1="accent1" accent2="accent2" accent3="accent3" accent4="accent4" accent5="accent5" accent6="accent6" hlink="hlink" folHlink="folHlink"/>
    </a:extraClrScheme>
    <a:extraClrScheme>
      <a:clrScheme name="Default Design 3">
        <a:dk1>
          <a:srgbClr val="000066"/>
        </a:dk1>
        <a:lt1>
          <a:srgbClr val="FFFFFF"/>
        </a:lt1>
        <a:dk2>
          <a:srgbClr val="FFFFE7"/>
        </a:dk2>
        <a:lt2>
          <a:srgbClr val="B2B2B2"/>
        </a:lt2>
        <a:accent1>
          <a:srgbClr val="6D77BF"/>
        </a:accent1>
        <a:accent2>
          <a:srgbClr val="FF9966"/>
        </a:accent2>
        <a:accent3>
          <a:srgbClr val="FFFFFF"/>
        </a:accent3>
        <a:accent4>
          <a:srgbClr val="000056"/>
        </a:accent4>
        <a:accent5>
          <a:srgbClr val="BABDDC"/>
        </a:accent5>
        <a:accent6>
          <a:srgbClr val="E78A5C"/>
        </a:accent6>
        <a:hlink>
          <a:srgbClr val="A959A1"/>
        </a:hlink>
        <a:folHlink>
          <a:srgbClr val="3AABC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951d41b-6b8e-4636-984f-012bff14ba18}" enabled="1" method="Standard" siteId="{c98a79ca-5a9a-4791-a243-f06afd67464d}" contentBits="1" removed="0"/>
</clbl:labelList>
</file>

<file path=docProps/app.xml><?xml version="1.0" encoding="utf-8"?>
<Properties xmlns="http://schemas.openxmlformats.org/officeDocument/2006/extended-properties" xmlns:vt="http://schemas.openxmlformats.org/officeDocument/2006/docPropsVTypes">
  <Template/>
  <TotalTime>22539</TotalTime>
  <Words>4478</Words>
  <Application>Microsoft Office PowerPoint</Application>
  <PresentationFormat>On-screen Show (4:3)</PresentationFormat>
  <Paragraphs>371</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Studio-Feixen-Sans</vt:lpstr>
      <vt:lpstr>Arial</vt:lpstr>
      <vt:lpstr>Book Antiqua</vt:lpstr>
      <vt:lpstr>Courier New</vt:lpstr>
      <vt:lpstr>Times New Roman</vt:lpstr>
      <vt:lpstr>Wingdings</vt:lpstr>
      <vt:lpstr>Default Design</vt:lpstr>
      <vt:lpstr>Machine Learning with Python</vt:lpstr>
      <vt:lpstr>PowerPoint Presentation</vt:lpstr>
      <vt:lpstr>PowerPoint Presentation</vt:lpstr>
      <vt:lpstr>PowerPoint Presentation</vt:lpstr>
      <vt:lpstr>Machine Learning &amp;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GuildDesign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YANG Zhenlin</cp:lastModifiedBy>
  <cp:revision>2019</cp:revision>
  <dcterms:created xsi:type="dcterms:W3CDTF">2004-07-21T02:43:03Z</dcterms:created>
  <dcterms:modified xsi:type="dcterms:W3CDTF">2024-09-05T09:25:28Z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51d41b-6b8e-4636-984f-012bff14ba18_Enabled">
    <vt:lpwstr>true</vt:lpwstr>
  </property>
  <property fmtid="{D5CDD505-2E9C-101B-9397-08002B2CF9AE}" pid="3" name="MSIP_Label_6951d41b-6b8e-4636-984f-012bff14ba18_SetDate">
    <vt:lpwstr>2024-01-28T13:48:33Z</vt:lpwstr>
  </property>
  <property fmtid="{D5CDD505-2E9C-101B-9397-08002B2CF9AE}" pid="4" name="MSIP_Label_6951d41b-6b8e-4636-984f-012bff14ba18_Method">
    <vt:lpwstr>Standard</vt:lpwstr>
  </property>
  <property fmtid="{D5CDD505-2E9C-101B-9397-08002B2CF9AE}" pid="5" name="MSIP_Label_6951d41b-6b8e-4636-984f-012bff14ba18_Name">
    <vt:lpwstr>6951d41b-6b8e-4636-984f-012bff14ba18</vt:lpwstr>
  </property>
  <property fmtid="{D5CDD505-2E9C-101B-9397-08002B2CF9AE}" pid="6" name="MSIP_Label_6951d41b-6b8e-4636-984f-012bff14ba18_SiteId">
    <vt:lpwstr>c98a79ca-5a9a-4791-a243-f06afd67464d</vt:lpwstr>
  </property>
  <property fmtid="{D5CDD505-2E9C-101B-9397-08002B2CF9AE}" pid="7" name="MSIP_Label_6951d41b-6b8e-4636-984f-012bff14ba18_ActionId">
    <vt:lpwstr>1ad25a7d-6ba9-48ce-b2f1-e08d267d8b75</vt:lpwstr>
  </property>
  <property fmtid="{D5CDD505-2E9C-101B-9397-08002B2CF9AE}" pid="8" name="MSIP_Label_6951d41b-6b8e-4636-984f-012bff14ba18_ContentBits">
    <vt:lpwstr>1</vt:lpwstr>
  </property>
</Properties>
</file>